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47"/>
  </p:handoutMasterIdLst>
  <p:sldIdLst>
    <p:sldId id="288" r:id="rId4"/>
    <p:sldId id="369" r:id="rId6"/>
    <p:sldId id="263" r:id="rId7"/>
    <p:sldId id="290" r:id="rId8"/>
    <p:sldId id="328" r:id="rId9"/>
    <p:sldId id="329" r:id="rId10"/>
    <p:sldId id="330" r:id="rId11"/>
    <p:sldId id="331" r:id="rId12"/>
    <p:sldId id="307" r:id="rId13"/>
    <p:sldId id="291" r:id="rId14"/>
    <p:sldId id="332" r:id="rId15"/>
    <p:sldId id="308" r:id="rId16"/>
    <p:sldId id="333" r:id="rId17"/>
    <p:sldId id="334" r:id="rId18"/>
    <p:sldId id="336" r:id="rId19"/>
    <p:sldId id="335" r:id="rId20"/>
    <p:sldId id="337" r:id="rId21"/>
    <p:sldId id="338" r:id="rId22"/>
    <p:sldId id="339" r:id="rId23"/>
    <p:sldId id="341" r:id="rId24"/>
    <p:sldId id="342" r:id="rId25"/>
    <p:sldId id="343" r:id="rId26"/>
    <p:sldId id="344" r:id="rId27"/>
    <p:sldId id="345" r:id="rId28"/>
    <p:sldId id="350" r:id="rId29"/>
    <p:sldId id="351" r:id="rId30"/>
    <p:sldId id="352" r:id="rId31"/>
    <p:sldId id="353" r:id="rId32"/>
    <p:sldId id="354" r:id="rId33"/>
    <p:sldId id="355" r:id="rId34"/>
    <p:sldId id="356" r:id="rId35"/>
    <p:sldId id="357" r:id="rId36"/>
    <p:sldId id="358" r:id="rId37"/>
    <p:sldId id="360" r:id="rId38"/>
    <p:sldId id="361" r:id="rId39"/>
    <p:sldId id="362" r:id="rId40"/>
    <p:sldId id="363" r:id="rId41"/>
    <p:sldId id="364" r:id="rId42"/>
    <p:sldId id="292" r:id="rId43"/>
    <p:sldId id="365" r:id="rId44"/>
    <p:sldId id="366" r:id="rId45"/>
    <p:sldId id="310" r:id="rId46"/>
  </p:sldIdLst>
  <p:sldSz cx="9144000" cy="5143500" type="screen16x9"/>
  <p:notesSz cx="6858000" cy="9144000"/>
  <p:custDataLst>
    <p:tags r:id="rId51"/>
  </p:custDataLst>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1A1A1"/>
    <a:srgbClr val="224184"/>
    <a:srgbClr val="EA0415"/>
    <a:srgbClr val="1D62AF"/>
    <a:srgbClr val="224085"/>
    <a:srgbClr val="152A53"/>
    <a:srgbClr val="2A4D9F"/>
    <a:srgbClr val="214184"/>
    <a:srgbClr val="203C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0" d="100"/>
          <a:sy n="140" d="100"/>
        </p:scale>
        <p:origin x="696" y="144"/>
      </p:cViewPr>
      <p:guideLst>
        <p:guide orient="horz" pos="1581"/>
        <p:guide orient="horz" pos="350"/>
        <p:guide orient="horz" pos="2981"/>
        <p:guide pos="2954"/>
        <p:guide pos="229"/>
        <p:guide pos="548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1" Type="http://schemas.openxmlformats.org/officeDocument/2006/relationships/tags" Target="tags/tag64.xml"/><Relationship Id="rId50" Type="http://schemas.openxmlformats.org/officeDocument/2006/relationships/tableStyles" Target="tableStyles.xml"/><Relationship Id="rId5" Type="http://schemas.openxmlformats.org/officeDocument/2006/relationships/notesMaster" Target="notesMasters/notesMaster1.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handoutMaster" Target="handoutMasters/handoutMaster1.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F8B3C-39EE-409E-8FEE-1D40FD795E8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AAA9F-2CC4-4994-8699-2FB294BB75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免费资料关注公</a:t>
            </a:r>
            <a:r>
              <a:rPr lang="en-US" altLang="zh-CN"/>
              <a:t> </a:t>
            </a:r>
            <a:r>
              <a:rPr lang="zh-CN" altLang="en-US"/>
              <a:t>众号:安全生产管理；</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海量安全资料加入知识星球:安全精品资料库</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FAAA9F-2CC4-4994-8699-2FB294BB750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image" Target="../media/image2.png"/><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899100" y="685800"/>
            <a:ext cx="7349400" cy="1927800"/>
          </a:xfrm>
        </p:spPr>
        <p:txBody>
          <a:bodyPr lIns="90000" tIns="46800" rIns="90000" bIns="46800" anchor="b" anchorCtr="0">
            <a:normAutofit/>
          </a:bodyPr>
          <a:lstStyle>
            <a:lvl1pPr algn="ctr">
              <a:defRPr sz="45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899100" y="2670300"/>
            <a:ext cx="7349400" cy="1104300"/>
          </a:xfrm>
        </p:spPr>
        <p:txBody>
          <a:bodyPr lIns="90000" tIns="46800" rIns="90000" bIns="46800">
            <a:normAutofit/>
          </a:bodyPr>
          <a:lstStyle>
            <a:lvl1pPr marL="0" indent="0" algn="ctr">
              <a:lnSpc>
                <a:spcPct val="110000"/>
              </a:lnSpc>
              <a:buNone/>
              <a:defRPr sz="1800" spc="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图片 3" descr="15"/>
          <p:cNvPicPr>
            <a:picLocks noChangeAspect="1"/>
          </p:cNvPicPr>
          <p:nvPr userDrawn="1"/>
        </p:nvPicPr>
        <p:blipFill>
          <a:blip r:embed="rId7"/>
          <a:stretch>
            <a:fillRect/>
          </a:stretch>
        </p:blipFill>
        <p:spPr>
          <a:xfrm>
            <a:off x="1038225" y="4011930"/>
            <a:ext cx="7067550" cy="47434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456300" y="1117800"/>
            <a:ext cx="8226900" cy="3569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493100" y="2886300"/>
            <a:ext cx="5826600" cy="575100"/>
          </a:xfrm>
        </p:spPr>
        <p:txBody>
          <a:bodyPr lIns="90000" tIns="46800" rIns="90000" bIns="46800" anchor="b" anchorCtr="0">
            <a:normAutofit/>
          </a:bodyPr>
          <a:lstStyle>
            <a:lvl1pPr>
              <a:defRPr sz="33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493100" y="3461400"/>
            <a:ext cx="5826600" cy="650700"/>
          </a:xfrm>
        </p:spPr>
        <p:txBody>
          <a:bodyPr lIns="90000" tIns="46800" rIns="90000" bIns="46800">
            <a:normAutofit/>
          </a:bodyPr>
          <a:lstStyle>
            <a:lvl1pPr marL="0" indent="0">
              <a:buNone/>
              <a:defRPr sz="1350">
                <a:solidFill>
                  <a:schemeClr val="tx1">
                    <a:lumMod val="65000"/>
                    <a:lumOff val="3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456300" y="1125900"/>
            <a:ext cx="3882600" cy="35613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808700" y="1125900"/>
            <a:ext cx="3882600" cy="35613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456300" y="1071900"/>
            <a:ext cx="4006800" cy="286200"/>
          </a:xfrm>
        </p:spPr>
        <p:txBody>
          <a:bodyPr lIns="101600" tIns="38100" rIns="76200" bIns="3810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456300" y="1390500"/>
            <a:ext cx="4006800" cy="32967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4676813" y="1066297"/>
            <a:ext cx="4006800" cy="286200"/>
          </a:xfrm>
        </p:spPr>
        <p:txBody>
          <a:bodyPr vert="horz" lIns="101600" tIns="38100" rIns="76200" bIns="38100" rtlCol="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4676813" y="1390500"/>
            <a:ext cx="4006800" cy="32967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p:cNvPicPr>
            <a:picLocks noChangeAspect="1"/>
          </p:cNvPicPr>
          <p:nvPr userDrawn="1"/>
        </p:nvPicPr>
        <p:blipFill>
          <a:blip r:embed="rId5"/>
          <a:stretch>
            <a:fillRect/>
          </a:stretch>
        </p:blipFill>
        <p:spPr>
          <a:xfrm>
            <a:off x="432435" y="0"/>
            <a:ext cx="8085455" cy="51308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56300" y="1166400"/>
            <a:ext cx="3924808" cy="3456000"/>
          </a:xfrm>
        </p:spPr>
        <p:txBody>
          <a:bodyPr vert="horz" lIns="90000" tIns="46800" rIns="90000" bIns="46800" rtlCol="0">
            <a:normAutofit/>
          </a:bodyPr>
          <a:lstStyle>
            <a:lvl1pPr>
              <a:buNone/>
              <a:defRPr sz="1200"/>
            </a:lvl1pPr>
          </a:lstStyle>
          <a:p>
            <a:pPr lvl="0"/>
            <a:endParaRPr lang="zh-CN" altLang="en-US"/>
          </a:p>
        </p:txBody>
      </p:sp>
      <p:sp>
        <p:nvSpPr>
          <p:cNvPr id="4" name="文本占位符 3"/>
          <p:cNvSpPr>
            <a:spLocks noGrp="1"/>
          </p:cNvSpPr>
          <p:nvPr>
            <p:ph type="body" sz="half" idx="2"/>
            <p:custDataLst>
              <p:tags r:id="rId3"/>
            </p:custDataLst>
          </p:nvPr>
        </p:nvSpPr>
        <p:spPr>
          <a:xfrm>
            <a:off x="4762800" y="1166400"/>
            <a:ext cx="3920400" cy="3456000"/>
          </a:xfrm>
        </p:spPr>
        <p:txBody>
          <a:bodyPr vert="horz" lIns="90000" tIns="46800" rIns="90000" bIns="46800" rtlCol="0">
            <a:normAutofit/>
          </a:bodyPr>
          <a:lstStyle>
            <a:lvl1pPr>
              <a:buNone/>
              <a:defRPr sz="12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676100" y="685800"/>
            <a:ext cx="783000" cy="3771900"/>
          </a:xfrm>
        </p:spPr>
        <p:txBody>
          <a:bodyPr vert="eaVert" lIns="90000" tIns="46800" rIns="90000" bIns="46800" rtlCol="0" anchor="ctr" anchorCtr="0">
            <a:normAutofit/>
          </a:bodyPr>
          <a:lstStyle>
            <a:lvl1pPr>
              <a:buNone/>
              <a:defRPr sz="21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685800" y="685800"/>
            <a:ext cx="6876900" cy="3771900"/>
          </a:xfrm>
        </p:spPr>
        <p:txBody>
          <a:bodyPr vert="eaVert" lIns="46800" tIns="46800" rIns="46800" bIns="46800"/>
          <a:lstStyle>
            <a:lvl1pPr marL="171450" indent="-171450">
              <a:spcAft>
                <a:spcPts val="1000"/>
              </a:spcAft>
              <a:defRPr spc="300"/>
            </a:lvl1pPr>
            <a:lvl2pPr marL="514350" indent="-171450">
              <a:defRPr spc="300"/>
            </a:lvl2pPr>
            <a:lvl3pPr marL="857250" indent="-171450">
              <a:defRPr spc="300"/>
            </a:lvl3pPr>
            <a:lvl4pPr marL="1200150" indent="-171450">
              <a:defRPr spc="300"/>
            </a:lvl4pPr>
            <a:lvl5pPr marL="1543050" indent="-17145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p:cNvPicPr>
            <a:picLocks noChangeAspect="1"/>
          </p:cNvPicPr>
          <p:nvPr userDrawn="1"/>
        </p:nvPicPr>
        <p:blipFill>
          <a:blip r:embed="rId7"/>
          <a:stretch>
            <a:fillRect/>
          </a:stretch>
        </p:blipFill>
        <p:spPr>
          <a:xfrm>
            <a:off x="432435" y="0"/>
            <a:ext cx="8085455" cy="51308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456300" y="580500"/>
            <a:ext cx="8229600" cy="41121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899100" y="1863000"/>
            <a:ext cx="7349400" cy="764100"/>
          </a:xfrm>
        </p:spPr>
        <p:txBody>
          <a:bodyPr vert="horz" lIns="90000" tIns="46800" rIns="90000" bIns="46800" rtlCol="0" anchor="t" anchorCtr="0">
            <a:normAutofit/>
          </a:bodyPr>
          <a:lstStyle>
            <a:lvl1pPr algn="ctr">
              <a:defRPr sz="45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899100" y="2670300"/>
            <a:ext cx="7349400" cy="353700"/>
          </a:xfrm>
        </p:spPr>
        <p:txBody>
          <a:bodyPr lIns="90000" tIns="46800" rIns="90000" bIns="46800">
            <a:normAutofit/>
          </a:bodyPr>
          <a:lstStyle>
            <a:lvl1pPr algn="ctr">
              <a:lnSpc>
                <a:spcPct val="110000"/>
              </a:lnSpc>
              <a:buNone/>
              <a:defRPr sz="18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par>
    </p:tnLst>
  </p:timing>
  <p:txStyles>
    <p:titleStyle>
      <a:lvl1pPr algn="ctr" defTabSz="913765"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37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37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37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456300" y="456300"/>
            <a:ext cx="8226900" cy="5292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456300" y="1117800"/>
            <a:ext cx="8226900" cy="35694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459000" y="4735800"/>
            <a:ext cx="2025000" cy="237600"/>
          </a:xfrm>
          <a:prstGeom prst="rect">
            <a:avLst/>
          </a:prstGeom>
        </p:spPr>
        <p:txBody>
          <a:bodyPr vert="horz" lIns="91440" tIns="45720" rIns="91440" bIns="45720" rtlCol="0" anchor="ctr">
            <a:normAutofit/>
          </a:bodyPr>
          <a:lstStyle>
            <a:lvl1pPr algn="l">
              <a:defRPr sz="75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3087000" y="4735800"/>
            <a:ext cx="2970000" cy="237600"/>
          </a:xfrm>
          <a:prstGeom prst="rect">
            <a:avLst/>
          </a:prstGeom>
        </p:spPr>
        <p:txBody>
          <a:bodyPr vert="horz" lIns="91440" tIns="45720" rIns="91440" bIns="45720" rtlCol="0" anchor="ctr">
            <a:normAutofit/>
          </a:bodyPr>
          <a:lstStyle>
            <a:lvl1pPr algn="ctr">
              <a:defRPr sz="75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6658200" y="4735800"/>
            <a:ext cx="2025000" cy="237600"/>
          </a:xfrm>
          <a:prstGeom prst="rect">
            <a:avLst/>
          </a:prstGeom>
        </p:spPr>
        <p:txBody>
          <a:bodyPr vert="horz" lIns="91440" tIns="45720" rIns="91440" bIns="45720" rtlCol="0" anchor="ctr">
            <a:normAutofit/>
          </a:bodyPr>
          <a:lstStyle>
            <a:lvl1pPr algn="r">
              <a:defRPr sz="75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63.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31.jpe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3.jpeg"/><Relationship Id="rId1" Type="http://schemas.openxmlformats.org/officeDocument/2006/relationships/image" Target="../media/image32.GIF"/></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GI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19050" y="1626235"/>
            <a:ext cx="4297680" cy="1753235"/>
          </a:xfrm>
          <a:prstGeom prst="rect">
            <a:avLst/>
          </a:prstGeom>
          <a:noFill/>
        </p:spPr>
        <p:txBody>
          <a:bodyPr wrap="none" rtlCol="0">
            <a:spAutoFit/>
          </a:bodyPr>
          <a:p>
            <a:pPr algn="ctr" fontAlgn="auto">
              <a:lnSpc>
                <a:spcPct val="100000"/>
              </a:lnSpc>
            </a:pPr>
            <a:r>
              <a:rPr lang="zh-CN" altLang="en-US" sz="5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防灾减灾</a:t>
            </a:r>
            <a:endParaRPr lang="zh-CN" altLang="en-US" sz="5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fontAlgn="auto">
              <a:lnSpc>
                <a:spcPct val="100000"/>
              </a:lnSpc>
            </a:pPr>
            <a:r>
              <a:rPr lang="zh-CN" altLang="en-US" sz="5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安全教育宣传</a:t>
            </a:r>
            <a:endParaRPr lang="zh-CN" altLang="en-US" sz="5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4" name="文本框 3"/>
          <p:cNvSpPr txBox="1"/>
          <p:nvPr/>
        </p:nvSpPr>
        <p:spPr>
          <a:xfrm>
            <a:off x="635" y="1625600"/>
            <a:ext cx="4297680" cy="1753235"/>
          </a:xfrm>
          <a:prstGeom prst="rect">
            <a:avLst/>
          </a:prstGeom>
          <a:noFill/>
        </p:spPr>
        <p:txBody>
          <a:bodyPr wrap="none" rtlCol="0">
            <a:spAutoFit/>
          </a:bodyPr>
          <a:lstStyle/>
          <a:p>
            <a:pPr algn="ctr" fontAlgn="auto">
              <a:lnSpc>
                <a:spcPct val="100000"/>
              </a:lnSpc>
            </a:pPr>
            <a:r>
              <a:rPr lang="zh-CN" altLang="en-US" sz="54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防灾减灾</a:t>
            </a:r>
            <a:endParaRPr lang="zh-CN" altLang="en-US" sz="54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fontAlgn="auto">
              <a:lnSpc>
                <a:spcPct val="100000"/>
              </a:lnSpc>
            </a:pPr>
            <a:r>
              <a:rPr lang="zh-CN" altLang="en-US" sz="54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安全教育宣传</a:t>
            </a:r>
            <a:endParaRPr lang="zh-CN" altLang="en-US" sz="54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2" name="纯音乐 - 情书 - loveletter to you">
            <a:hlinkClick r:id="" action="ppaction://media"/>
          </p:cNvPr>
          <p:cNvPicPr>
            <a:picLocks noChangeAspect="1"/>
          </p:cNvPicPr>
          <p:nvPr>
            <a:audioFile r:link="rId2"/>
            <p:extLst>
              <p:ext uri="{DAA4B4D4-6D71-4841-9C94-3DE7FCFB9230}">
                <p14:media xmlns:p14="http://schemas.microsoft.com/office/powerpoint/2010/main" r:embed="rId3">
                  <p14:fade in="5000.000000" out="5000.000000"/>
                </p14:media>
              </p:ext>
            </p:extLst>
          </p:nvPr>
        </p:nvPicPr>
        <p:blipFill>
          <a:blip r:embed="rId4"/>
          <a:stretch>
            <a:fillRect/>
          </a:stretch>
        </p:blipFill>
        <p:spPr>
          <a:xfrm>
            <a:off x="3851920" y="5380062"/>
            <a:ext cx="609600" cy="609600"/>
          </a:xfrm>
          <a:prstGeom prst="rect">
            <a:avLst/>
          </a:prstGeom>
        </p:spPr>
      </p:pic>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4">
                                            <p:txEl>
                                              <p:pRg st="0" end="0"/>
                                            </p:txEl>
                                          </p:spTgt>
                                        </p:tgtEl>
                                        <p:attrNameLst>
                                          <p:attrName>ppt_w</p:attrName>
                                        </p:attrNameLst>
                                      </p:cBhvr>
                                    </p:anim>
                                    <p:anim by="(#ppt_w*0.50)" calcmode="lin" valueType="num">
                                      <p:cBhvr>
                                        <p:cTn id="8" dur="500" decel="50000" autoRev="1" fill="hold">
                                          <p:stCondLst>
                                            <p:cond delay="0"/>
                                          </p:stCondLst>
                                        </p:cTn>
                                        <p:tgtEl>
                                          <p:spTgt spid="4">
                                            <p:txEl>
                                              <p:pRg st="0" end="0"/>
                                            </p:txEl>
                                          </p:spTgt>
                                        </p:tgtEl>
                                        <p:attrNameLst>
                                          <p:attrName>ppt_x</p:attrName>
                                        </p:attrNameLst>
                                      </p:cBhvr>
                                    </p:anim>
                                    <p:anim from="(-#ppt_h/2)" to="(#ppt_y)" calcmode="lin" valueType="num">
                                      <p:cBhvr>
                                        <p:cTn id="9" dur="1000" fill="hold">
                                          <p:stCondLst>
                                            <p:cond delay="0"/>
                                          </p:stCondLst>
                                        </p:cTn>
                                        <p:tgtEl>
                                          <p:spTgt spid="4">
                                            <p:txEl>
                                              <p:pRg st="0" end="0"/>
                                            </p:txEl>
                                          </p:spTgt>
                                        </p:tgtEl>
                                        <p:attrNameLst>
                                          <p:attrName>ppt_y</p:attrName>
                                        </p:attrNameLst>
                                      </p:cBhvr>
                                    </p:anim>
                                    <p:animRot by="21600000">
                                      <p:cBhvr>
                                        <p:cTn id="10" dur="1000" fill="hold">
                                          <p:stCondLst>
                                            <p:cond delay="0"/>
                                          </p:stCondLst>
                                        </p:cTn>
                                        <p:tgtEl>
                                          <p:spTgt spid="4">
                                            <p:txEl>
                                              <p:pRg st="0" end="0"/>
                                            </p:txEl>
                                          </p:spTgt>
                                        </p:tgtEl>
                                        <p:attrNameLst>
                                          <p:attrName>r</p:attrName>
                                        </p:attrNameLst>
                                      </p:cBhvr>
                                    </p:animRot>
                                  </p:childTnLst>
                                </p:cTn>
                              </p:par>
                            </p:childTnLst>
                          </p:cTn>
                        </p:par>
                        <p:par>
                          <p:cTn id="11" fill="hold">
                            <p:stCondLst>
                              <p:cond delay="1299"/>
                            </p:stCondLst>
                            <p:childTnLst>
                              <p:par>
                                <p:cTn id="12" presetID="56" presetClass="entr" presetSubtype="0" fill="hold" nodeType="afterEffect">
                                  <p:stCondLst>
                                    <p:cond delay="0"/>
                                  </p:stCondLst>
                                  <p:iterate type="lt">
                                    <p:tmPct val="10000"/>
                                  </p:iterate>
                                  <p:childTnLst>
                                    <p:set>
                                      <p:cBhvr>
                                        <p:cTn id="13" dur="1" fill="hold">
                                          <p:stCondLst>
                                            <p:cond delay="0"/>
                                          </p:stCondLst>
                                        </p:cTn>
                                        <p:tgtEl>
                                          <p:spTgt spid="4">
                                            <p:txEl>
                                              <p:pRg st="1" end="1"/>
                                            </p:txEl>
                                          </p:spTgt>
                                        </p:tgtEl>
                                        <p:attrNameLst>
                                          <p:attrName>style.visibility</p:attrName>
                                        </p:attrNameLst>
                                      </p:cBhvr>
                                      <p:to>
                                        <p:strVal val="visible"/>
                                      </p:to>
                                    </p:set>
                                    <p:anim by="(-#ppt_w*2)" calcmode="lin" valueType="num">
                                      <p:cBhvr rctx="PPT">
                                        <p:cTn id="14" dur="500" autoRev="1" fill="hold">
                                          <p:stCondLst>
                                            <p:cond delay="0"/>
                                          </p:stCondLst>
                                        </p:cTn>
                                        <p:tgtEl>
                                          <p:spTgt spid="4">
                                            <p:txEl>
                                              <p:pRg st="1" end="1"/>
                                            </p:txEl>
                                          </p:spTgt>
                                        </p:tgtEl>
                                        <p:attrNameLst>
                                          <p:attrName>ppt_w</p:attrName>
                                        </p:attrNameLst>
                                      </p:cBhvr>
                                    </p:anim>
                                    <p:anim by="(#ppt_w*0.50)" calcmode="lin" valueType="num">
                                      <p:cBhvr>
                                        <p:cTn id="15" dur="500" decel="50000" autoRev="1" fill="hold">
                                          <p:stCondLst>
                                            <p:cond delay="0"/>
                                          </p:stCondLst>
                                        </p:cTn>
                                        <p:tgtEl>
                                          <p:spTgt spid="4">
                                            <p:txEl>
                                              <p:pRg st="1" end="1"/>
                                            </p:txEl>
                                          </p:spTgt>
                                        </p:tgtEl>
                                        <p:attrNameLst>
                                          <p:attrName>ppt_x</p:attrName>
                                        </p:attrNameLst>
                                      </p:cBhvr>
                                    </p:anim>
                                    <p:anim from="(-#ppt_h/2)" to="(#ppt_y)" calcmode="lin" valueType="num">
                                      <p:cBhvr>
                                        <p:cTn id="16" dur="1000" fill="hold">
                                          <p:stCondLst>
                                            <p:cond delay="0"/>
                                          </p:stCondLst>
                                        </p:cTn>
                                        <p:tgtEl>
                                          <p:spTgt spid="4">
                                            <p:txEl>
                                              <p:pRg st="1" end="1"/>
                                            </p:txEl>
                                          </p:spTgt>
                                        </p:tgtEl>
                                        <p:attrNameLst>
                                          <p:attrName>ppt_y</p:attrName>
                                        </p:attrNameLst>
                                      </p:cBhvr>
                                    </p:anim>
                                    <p:animRot by="21600000">
                                      <p:cBhvr>
                                        <p:cTn id="17" dur="1000" fill="hold">
                                          <p:stCondLst>
                                            <p:cond delay="0"/>
                                          </p:stCondLst>
                                        </p:cTn>
                                        <p:tgtEl>
                                          <p:spTgt spid="4">
                                            <p:txEl>
                                              <p:pRg st="1" end="1"/>
                                            </p:txEl>
                                          </p:spTgt>
                                        </p:tgtEl>
                                        <p:attrNameLst>
                                          <p:attrName>r</p:attrName>
                                        </p:attrNameLst>
                                      </p:cBhvr>
                                    </p:animRot>
                                  </p:childTnLst>
                                </p:cTn>
                              </p:par>
                            </p:childTnLst>
                          </p:cTn>
                        </p:par>
                        <p:par>
                          <p:cTn id="18" fill="hold">
                            <p:stCondLst>
                              <p:cond delay="2799"/>
                            </p:stCondLst>
                            <p:childTnLst>
                              <p:par>
                                <p:cTn id="19" presetID="1" presetClass="mediacall" presetSubtype="0" fill="hold" nodeType="afterEffect">
                                  <p:stCondLst>
                                    <p:cond delay="0"/>
                                  </p:stCondLst>
                                  <p:childTnLst>
                                    <p:cmd type="call" cmd="playFrom(0.0)">
                                      <p:cBhvr>
                                        <p:cTn id="20" dur="1" fill="hold"/>
                                        <p:tgtEl>
                                          <p:spTgt spid="2"/>
                                        </p:tgtEl>
                                      </p:cBhvr>
                                    </p:cmd>
                                  </p:childTnLst>
                                </p:cTn>
                              </p:par>
                            </p:childTnLst>
                          </p:cTn>
                        </p:par>
                        <p:par>
                          <p:cTn id="21" fill="hold">
                            <p:stCondLst>
                              <p:cond delay="2799"/>
                            </p:stCondLst>
                            <p:childTnLst>
                              <p:par>
                                <p:cTn id="22" presetID="56" presetClass="entr" presetSubtype="0" fill="hold" nodeType="afterEffect">
                                  <p:stCondLst>
                                    <p:cond delay="0"/>
                                  </p:stCondLst>
                                  <p:iterate type="lt">
                                    <p:tmPct val="10000"/>
                                  </p:iterate>
                                  <p:childTnLst>
                                    <p:set>
                                      <p:cBhvr>
                                        <p:cTn id="23" dur="1" fill="hold">
                                          <p:stCondLst>
                                            <p:cond delay="0"/>
                                          </p:stCondLst>
                                        </p:cTn>
                                        <p:tgtEl>
                                          <p:spTgt spid="3">
                                            <p:txEl>
                                              <p:pRg st="0" end="0"/>
                                            </p:txEl>
                                          </p:spTgt>
                                        </p:tgtEl>
                                        <p:attrNameLst>
                                          <p:attrName>style.visibility</p:attrName>
                                        </p:attrNameLst>
                                      </p:cBhvr>
                                      <p:to>
                                        <p:strVal val="visible"/>
                                      </p:to>
                                    </p:set>
                                    <p:anim by="(-#ppt_w*2)" calcmode="lin" valueType="num">
                                      <p:cBhvr rctx="PPT">
                                        <p:cTn id="24" dur="500" autoRev="1" fill="hold">
                                          <p:stCondLst>
                                            <p:cond delay="0"/>
                                          </p:stCondLst>
                                        </p:cTn>
                                        <p:tgtEl>
                                          <p:spTgt spid="3">
                                            <p:txEl>
                                              <p:pRg st="0" end="0"/>
                                            </p:txEl>
                                          </p:spTgt>
                                        </p:tgtEl>
                                        <p:attrNameLst>
                                          <p:attrName>ppt_w</p:attrName>
                                        </p:attrNameLst>
                                      </p:cBhvr>
                                    </p:anim>
                                    <p:anim by="(#ppt_w*0.50)" calcmode="lin" valueType="num">
                                      <p:cBhvr>
                                        <p:cTn id="25" dur="500" decel="50000" autoRev="1" fill="hold">
                                          <p:stCondLst>
                                            <p:cond delay="0"/>
                                          </p:stCondLst>
                                        </p:cTn>
                                        <p:tgtEl>
                                          <p:spTgt spid="3">
                                            <p:txEl>
                                              <p:pRg st="0" end="0"/>
                                            </p:txEl>
                                          </p:spTgt>
                                        </p:tgtEl>
                                        <p:attrNameLst>
                                          <p:attrName>ppt_x</p:attrName>
                                        </p:attrNameLst>
                                      </p:cBhvr>
                                    </p:anim>
                                    <p:anim from="(-#ppt_h/2)" to="(#ppt_y)" calcmode="lin" valueType="num">
                                      <p:cBhvr>
                                        <p:cTn id="26" dur="1000" fill="hold">
                                          <p:stCondLst>
                                            <p:cond delay="0"/>
                                          </p:stCondLst>
                                        </p:cTn>
                                        <p:tgtEl>
                                          <p:spTgt spid="3">
                                            <p:txEl>
                                              <p:pRg st="0" end="0"/>
                                            </p:txEl>
                                          </p:spTgt>
                                        </p:tgtEl>
                                        <p:attrNameLst>
                                          <p:attrName>ppt_y</p:attrName>
                                        </p:attrNameLst>
                                      </p:cBhvr>
                                    </p:anim>
                                    <p:animRot by="21600000">
                                      <p:cBhvr>
                                        <p:cTn id="27" dur="1000" fill="hold">
                                          <p:stCondLst>
                                            <p:cond delay="0"/>
                                          </p:stCondLst>
                                        </p:cTn>
                                        <p:tgtEl>
                                          <p:spTgt spid="3">
                                            <p:txEl>
                                              <p:pRg st="0" end="0"/>
                                            </p:txEl>
                                          </p:spTgt>
                                        </p:tgtEl>
                                        <p:attrNameLst>
                                          <p:attrName>r</p:attrName>
                                        </p:attrNameLst>
                                      </p:cBhvr>
                                    </p:animRot>
                                  </p:childTnLst>
                                </p:cTn>
                              </p:par>
                            </p:childTnLst>
                          </p:cTn>
                        </p:par>
                        <p:par>
                          <p:cTn id="28" fill="hold">
                            <p:stCondLst>
                              <p:cond delay="4100"/>
                            </p:stCondLst>
                            <p:childTnLst>
                              <p:par>
                                <p:cTn id="29" presetID="56" presetClass="entr" presetSubtype="0" fill="hold" nodeType="afterEffect">
                                  <p:stCondLst>
                                    <p:cond delay="0"/>
                                  </p:stCondLst>
                                  <p:iterate type="lt">
                                    <p:tmPct val="10000"/>
                                  </p:iterate>
                                  <p:childTnLst>
                                    <p:set>
                                      <p:cBhvr>
                                        <p:cTn id="30" dur="1" fill="hold">
                                          <p:stCondLst>
                                            <p:cond delay="0"/>
                                          </p:stCondLst>
                                        </p:cTn>
                                        <p:tgtEl>
                                          <p:spTgt spid="3">
                                            <p:txEl>
                                              <p:pRg st="1" end="1"/>
                                            </p:txEl>
                                          </p:spTgt>
                                        </p:tgtEl>
                                        <p:attrNameLst>
                                          <p:attrName>style.visibility</p:attrName>
                                        </p:attrNameLst>
                                      </p:cBhvr>
                                      <p:to>
                                        <p:strVal val="visible"/>
                                      </p:to>
                                    </p:set>
                                    <p:anim by="(-#ppt_w*2)" calcmode="lin" valueType="num">
                                      <p:cBhvr rctx="PPT">
                                        <p:cTn id="31" dur="500" autoRev="1" fill="hold">
                                          <p:stCondLst>
                                            <p:cond delay="0"/>
                                          </p:stCondLst>
                                        </p:cTn>
                                        <p:tgtEl>
                                          <p:spTgt spid="3">
                                            <p:txEl>
                                              <p:pRg st="1" end="1"/>
                                            </p:txEl>
                                          </p:spTgt>
                                        </p:tgtEl>
                                        <p:attrNameLst>
                                          <p:attrName>ppt_w</p:attrName>
                                        </p:attrNameLst>
                                      </p:cBhvr>
                                    </p:anim>
                                    <p:anim by="(#ppt_w*0.50)" calcmode="lin" valueType="num">
                                      <p:cBhvr>
                                        <p:cTn id="32" dur="500" decel="50000" autoRev="1" fill="hold">
                                          <p:stCondLst>
                                            <p:cond delay="0"/>
                                          </p:stCondLst>
                                        </p:cTn>
                                        <p:tgtEl>
                                          <p:spTgt spid="3">
                                            <p:txEl>
                                              <p:pRg st="1" end="1"/>
                                            </p:txEl>
                                          </p:spTgt>
                                        </p:tgtEl>
                                        <p:attrNameLst>
                                          <p:attrName>ppt_x</p:attrName>
                                        </p:attrNameLst>
                                      </p:cBhvr>
                                    </p:anim>
                                    <p:anim from="(-#ppt_h/2)" to="(#ppt_y)" calcmode="lin" valueType="num">
                                      <p:cBhvr>
                                        <p:cTn id="33" dur="1000" fill="hold">
                                          <p:stCondLst>
                                            <p:cond delay="0"/>
                                          </p:stCondLst>
                                        </p:cTn>
                                        <p:tgtEl>
                                          <p:spTgt spid="3">
                                            <p:txEl>
                                              <p:pRg st="1" end="1"/>
                                            </p:txEl>
                                          </p:spTgt>
                                        </p:tgtEl>
                                        <p:attrNameLst>
                                          <p:attrName>ppt_y</p:attrName>
                                        </p:attrNameLst>
                                      </p:cBhvr>
                                    </p:anim>
                                    <p:animRot by="21600000">
                                      <p:cBhvr>
                                        <p:cTn id="34"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5657339" y="0"/>
            <a:ext cx="3486661" cy="5143500"/>
            <a:chOff x="5657339" y="0"/>
            <a:chExt cx="3486661" cy="5143500"/>
          </a:xfrm>
        </p:grpSpPr>
        <p:sp>
          <p:nvSpPr>
            <p:cNvPr id="15" name="矩形 14"/>
            <p:cNvSpPr/>
            <p:nvPr/>
          </p:nvSpPr>
          <p:spPr>
            <a:xfrm>
              <a:off x="5940152" y="0"/>
              <a:ext cx="3203848" cy="5143500"/>
            </a:xfrm>
            <a:prstGeom prst="rect">
              <a:avLst/>
            </a:prstGeom>
            <a:solidFill>
              <a:srgbClr val="224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70" name="Picture 2" descr="C:\Users\Administrator\Desktop\155626ggytyp3g8eyby3zy.jpg"/>
            <p:cNvPicPr>
              <a:picLocks noChangeAspect="1" noChangeArrowheads="1"/>
            </p:cNvPicPr>
            <p:nvPr/>
          </p:nvPicPr>
          <p:blipFill>
            <a:blip r:embed="rId1"/>
            <a:srcRect l="36350" t="-210" r="17916" b="210"/>
            <a:stretch>
              <a:fillRect/>
            </a:stretch>
          </p:blipFill>
          <p:spPr bwMode="auto">
            <a:xfrm>
              <a:off x="5657339" y="60960"/>
              <a:ext cx="3444628" cy="5021582"/>
            </a:xfrm>
            <a:prstGeom prst="rect">
              <a:avLst/>
            </a:prstGeom>
            <a:noFill/>
          </p:spPr>
        </p:pic>
      </p:grpSp>
      <p:grpSp>
        <p:nvGrpSpPr>
          <p:cNvPr id="6" name="组合 5"/>
          <p:cNvGrpSpPr/>
          <p:nvPr/>
        </p:nvGrpSpPr>
        <p:grpSpPr>
          <a:xfrm>
            <a:off x="287655" y="117475"/>
            <a:ext cx="1677670" cy="1386840"/>
            <a:chOff x="434" y="241"/>
            <a:chExt cx="2642" cy="2184"/>
          </a:xfrm>
        </p:grpSpPr>
        <p:sp>
          <p:nvSpPr>
            <p:cNvPr id="5" name="文本框 4"/>
            <p:cNvSpPr txBox="1"/>
            <p:nvPr/>
          </p:nvSpPr>
          <p:spPr>
            <a:xfrm>
              <a:off x="434" y="241"/>
              <a:ext cx="1516" cy="2184"/>
            </a:xfrm>
            <a:prstGeom prst="rect">
              <a:avLst/>
            </a:prstGeom>
            <a:noFill/>
          </p:spPr>
          <p:txBody>
            <a:bodyPr wrap="none" rtlCol="0" anchor="t">
              <a:spAutoFit/>
            </a:bodyPr>
            <a:lstStyle/>
            <a:p>
              <a:r>
                <a:rPr lang="en-US" altLang="zh-CN" sz="8500" dirty="0">
                  <a:solidFill>
                    <a:schemeClr val="tx1">
                      <a:lumMod val="75000"/>
                      <a:lumOff val="25000"/>
                    </a:schemeClr>
                  </a:solidFill>
                  <a:latin typeface="Arial" panose="020B0604020202020204" pitchFamily="34" charset="0"/>
                  <a:ea typeface="微软雅黑" panose="020B0503020204020204" charset="-122"/>
                </a:rPr>
                <a:t>C</a:t>
              </a:r>
              <a:endParaRPr lang="en-US" altLang="zh-CN" sz="8500" dirty="0">
                <a:solidFill>
                  <a:schemeClr val="tx1">
                    <a:lumMod val="75000"/>
                    <a:lumOff val="25000"/>
                  </a:schemeClr>
                </a:solidFill>
                <a:latin typeface="Arial" panose="020B0604020202020204" pitchFamily="34" charset="0"/>
                <a:ea typeface="微软雅黑" panose="020B0503020204020204" charset="-122"/>
              </a:endParaRPr>
            </a:p>
          </p:txBody>
        </p:sp>
        <p:sp>
          <p:nvSpPr>
            <p:cNvPr id="3" name="文本框 2"/>
            <p:cNvSpPr txBox="1"/>
            <p:nvPr/>
          </p:nvSpPr>
          <p:spPr>
            <a:xfrm>
              <a:off x="906" y="837"/>
              <a:ext cx="648" cy="1038"/>
            </a:xfrm>
            <a:prstGeom prst="rect">
              <a:avLst/>
            </a:prstGeom>
            <a:noFill/>
          </p:spPr>
          <p:txBody>
            <a:bodyPr wrap="none" rtlCol="0" anchor="t">
              <a:spAutoFit/>
            </a:bodyPr>
            <a:lstStyle/>
            <a:p>
              <a:r>
                <a:rPr lang="zh-CN" altLang="en-US" b="1">
                  <a:solidFill>
                    <a:schemeClr val="tx1">
                      <a:lumMod val="65000"/>
                      <a:lumOff val="35000"/>
                    </a:schemeClr>
                  </a:solidFill>
                  <a:latin typeface="微软雅黑" panose="020B0503020204020204" charset="-122"/>
                  <a:ea typeface="微软雅黑" panose="020B0503020204020204" charset="-122"/>
                  <a:sym typeface="+mn-ea"/>
                </a:rPr>
                <a:t>目</a:t>
              </a:r>
              <a:endParaRPr lang="zh-CN" altLang="en-US" b="1">
                <a:solidFill>
                  <a:schemeClr val="tx1">
                    <a:lumMod val="65000"/>
                    <a:lumOff val="35000"/>
                  </a:schemeClr>
                </a:solidFill>
                <a:latin typeface="微软雅黑" panose="020B0503020204020204" charset="-122"/>
                <a:ea typeface="微软雅黑" panose="020B0503020204020204" charset="-122"/>
                <a:sym typeface="+mn-ea"/>
              </a:endParaRPr>
            </a:p>
            <a:p>
              <a:r>
                <a:rPr lang="zh-CN" altLang="en-US" b="1">
                  <a:solidFill>
                    <a:schemeClr val="tx1">
                      <a:lumMod val="65000"/>
                      <a:lumOff val="35000"/>
                    </a:schemeClr>
                  </a:solidFill>
                  <a:latin typeface="微软雅黑" panose="020B0503020204020204" charset="-122"/>
                  <a:ea typeface="微软雅黑" panose="020B0503020204020204" charset="-122"/>
                  <a:sym typeface="+mn-ea"/>
                </a:rPr>
                <a:t>录</a:t>
              </a:r>
              <a:endParaRPr lang="zh-CN" altLang="en-US"/>
            </a:p>
          </p:txBody>
        </p:sp>
        <p:sp>
          <p:nvSpPr>
            <p:cNvPr id="4" name="文本框 3"/>
            <p:cNvSpPr txBox="1"/>
            <p:nvPr/>
          </p:nvSpPr>
          <p:spPr>
            <a:xfrm>
              <a:off x="1398" y="1017"/>
              <a:ext cx="1679" cy="580"/>
            </a:xfrm>
            <a:prstGeom prst="rect">
              <a:avLst/>
            </a:prstGeom>
            <a:noFill/>
          </p:spPr>
          <p:txBody>
            <a:bodyPr wrap="none" rtlCol="0" anchor="t">
              <a:spAutoFit/>
            </a:bodyPr>
            <a:lstStyle/>
            <a:p>
              <a:r>
                <a:rPr lang="en-US" altLang="zh-CN">
                  <a:solidFill>
                    <a:schemeClr val="tx1">
                      <a:lumMod val="65000"/>
                      <a:lumOff val="35000"/>
                    </a:schemeClr>
                  </a:solidFill>
                  <a:latin typeface="微软雅黑" panose="020B0503020204020204" charset="-122"/>
                  <a:ea typeface="微软雅黑" panose="020B0503020204020204" charset="-122"/>
                </a:rPr>
                <a:t>ONTENTS</a:t>
              </a:r>
              <a:endParaRPr lang="en-US" altLang="zh-CN">
                <a:solidFill>
                  <a:schemeClr val="tx1">
                    <a:lumMod val="65000"/>
                    <a:lumOff val="35000"/>
                  </a:schemeClr>
                </a:solidFill>
                <a:latin typeface="微软雅黑" panose="020B0503020204020204" charset="-122"/>
                <a:ea typeface="微软雅黑" panose="020B0503020204020204" charset="-122"/>
              </a:endParaRPr>
            </a:p>
          </p:txBody>
        </p:sp>
      </p:grpSp>
      <p:cxnSp>
        <p:nvCxnSpPr>
          <p:cNvPr id="7" name="直接连接符 6"/>
          <p:cNvCxnSpPr/>
          <p:nvPr/>
        </p:nvCxnSpPr>
        <p:spPr>
          <a:xfrm>
            <a:off x="480695" y="2566670"/>
            <a:ext cx="3731260" cy="571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512445" y="2331085"/>
            <a:ext cx="962025" cy="1264285"/>
            <a:chOff x="1031" y="3671"/>
            <a:chExt cx="1515" cy="1991"/>
          </a:xfrm>
        </p:grpSpPr>
        <p:grpSp>
          <p:nvGrpSpPr>
            <p:cNvPr id="10" name="组合 9"/>
            <p:cNvGrpSpPr/>
            <p:nvPr/>
          </p:nvGrpSpPr>
          <p:grpSpPr>
            <a:xfrm>
              <a:off x="1031" y="3671"/>
              <a:ext cx="868" cy="740"/>
              <a:chOff x="1122" y="3774"/>
              <a:chExt cx="732" cy="624"/>
            </a:xfrm>
          </p:grpSpPr>
          <p:sp>
            <p:nvSpPr>
              <p:cNvPr id="8" name="椭圆 7"/>
              <p:cNvSpPr/>
              <p:nvPr/>
            </p:nvSpPr>
            <p:spPr>
              <a:xfrm>
                <a:off x="1176" y="3774"/>
                <a:ext cx="624" cy="62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文本框 8"/>
              <p:cNvSpPr txBox="1"/>
              <p:nvPr/>
            </p:nvSpPr>
            <p:spPr>
              <a:xfrm>
                <a:off x="1122" y="3852"/>
                <a:ext cx="732" cy="468"/>
              </a:xfrm>
              <a:prstGeom prst="rect">
                <a:avLst/>
              </a:prstGeom>
              <a:noFill/>
            </p:spPr>
            <p:txBody>
              <a:bodyPr wrap="square" rtlCol="0" anchor="t">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01</a:t>
                </a:r>
                <a:endParaRPr lang="en-US" altLang="zh-CN" sz="1600" b="1" dirty="0">
                  <a:solidFill>
                    <a:schemeClr val="bg1"/>
                  </a:solidFill>
                  <a:latin typeface="微软雅黑" panose="020B0503020204020204" charset="-122"/>
                  <a:ea typeface="微软雅黑" panose="020B0503020204020204" charset="-122"/>
                  <a:sym typeface="+mn-ea"/>
                </a:endParaRPr>
              </a:p>
            </p:txBody>
          </p:sp>
        </p:grpSp>
        <p:cxnSp>
          <p:nvCxnSpPr>
            <p:cNvPr id="11" name="直接连接符 10"/>
            <p:cNvCxnSpPr/>
            <p:nvPr/>
          </p:nvCxnSpPr>
          <p:spPr>
            <a:xfrm>
              <a:off x="1465" y="4579"/>
              <a:ext cx="0" cy="1083"/>
            </a:xfrm>
            <a:prstGeom prst="line">
              <a:avLst/>
            </a:prstGeom>
            <a:ln w="952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61" y="5124"/>
              <a:ext cx="1085" cy="533"/>
            </a:xfrm>
            <a:prstGeom prst="rect">
              <a:avLst/>
            </a:prstGeom>
            <a:noFill/>
          </p:spPr>
          <p:txBody>
            <a:bodyPr wrap="square" rtlCol="0" anchor="t">
              <a:spAutoFit/>
            </a:bodyPr>
            <a:lstStyle/>
            <a:p>
              <a:pPr algn="l"/>
              <a:r>
                <a:rPr lang="zh-CN" altLang="zh-CN" sz="1600" b="1" dirty="0">
                  <a:solidFill>
                    <a:schemeClr val="bg1">
                      <a:lumMod val="50000"/>
                    </a:schemeClr>
                  </a:solidFill>
                  <a:latin typeface="微软雅黑" panose="020B0503020204020204" charset="-122"/>
                  <a:ea typeface="微软雅黑" panose="020B0503020204020204" charset="-122"/>
                  <a:sym typeface="+mn-ea"/>
                </a:rPr>
                <a:t>前言</a:t>
              </a:r>
              <a:endParaRPr lang="zh-CN" altLang="zh-CN" sz="1600" b="1" dirty="0">
                <a:solidFill>
                  <a:schemeClr val="bg1">
                    <a:lumMod val="50000"/>
                  </a:schemeClr>
                </a:solidFill>
                <a:latin typeface="微软雅黑" panose="020B0503020204020204" charset="-122"/>
                <a:ea typeface="微软雅黑" panose="020B0503020204020204" charset="-122"/>
                <a:sym typeface="+mn-ea"/>
              </a:endParaRPr>
            </a:p>
          </p:txBody>
        </p:sp>
      </p:grpSp>
      <p:grpSp>
        <p:nvGrpSpPr>
          <p:cNvPr id="23" name="组合 22"/>
          <p:cNvGrpSpPr/>
          <p:nvPr/>
        </p:nvGrpSpPr>
        <p:grpSpPr>
          <a:xfrm>
            <a:off x="1565910" y="1361440"/>
            <a:ext cx="2203144" cy="1439545"/>
            <a:chOff x="1031" y="2144"/>
            <a:chExt cx="3474" cy="2267"/>
          </a:xfrm>
        </p:grpSpPr>
        <p:grpSp>
          <p:nvGrpSpPr>
            <p:cNvPr id="24" name="组合 23"/>
            <p:cNvGrpSpPr/>
            <p:nvPr/>
          </p:nvGrpSpPr>
          <p:grpSpPr>
            <a:xfrm>
              <a:off x="1031" y="3671"/>
              <a:ext cx="868" cy="740"/>
              <a:chOff x="1122" y="3774"/>
              <a:chExt cx="732" cy="624"/>
            </a:xfrm>
          </p:grpSpPr>
          <p:sp>
            <p:nvSpPr>
              <p:cNvPr id="25" name="椭圆 24"/>
              <p:cNvSpPr/>
              <p:nvPr/>
            </p:nvSpPr>
            <p:spPr>
              <a:xfrm>
                <a:off x="1176" y="3774"/>
                <a:ext cx="624" cy="624"/>
              </a:xfrm>
              <a:prstGeom prst="ellipse">
                <a:avLst/>
              </a:prstGeom>
              <a:solidFill>
                <a:srgbClr val="224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文本框 25"/>
              <p:cNvSpPr txBox="1"/>
              <p:nvPr/>
            </p:nvSpPr>
            <p:spPr>
              <a:xfrm>
                <a:off x="1122" y="3852"/>
                <a:ext cx="732" cy="468"/>
              </a:xfrm>
              <a:prstGeom prst="rect">
                <a:avLst/>
              </a:prstGeom>
              <a:noFill/>
            </p:spPr>
            <p:txBody>
              <a:bodyPr wrap="square" rtlCol="0" anchor="t">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02</a:t>
                </a:r>
                <a:endParaRPr lang="en-US" altLang="zh-CN" sz="1600" b="1" dirty="0">
                  <a:solidFill>
                    <a:schemeClr val="bg1"/>
                  </a:solidFill>
                  <a:latin typeface="微软雅黑" panose="020B0503020204020204" charset="-122"/>
                  <a:ea typeface="微软雅黑" panose="020B0503020204020204" charset="-122"/>
                  <a:sym typeface="+mn-ea"/>
                </a:endParaRPr>
              </a:p>
            </p:txBody>
          </p:sp>
        </p:grpSp>
        <p:cxnSp>
          <p:nvCxnSpPr>
            <p:cNvPr id="27" name="直接连接符 26"/>
            <p:cNvCxnSpPr/>
            <p:nvPr/>
          </p:nvCxnSpPr>
          <p:spPr>
            <a:xfrm>
              <a:off x="1477" y="2432"/>
              <a:ext cx="0" cy="1083"/>
            </a:xfrm>
            <a:prstGeom prst="line">
              <a:avLst/>
            </a:prstGeom>
            <a:ln w="952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496" y="2144"/>
              <a:ext cx="3009" cy="1307"/>
            </a:xfrm>
            <a:prstGeom prst="rect">
              <a:avLst/>
            </a:prstGeom>
            <a:noFill/>
          </p:spPr>
          <p:txBody>
            <a:bodyPr wrap="square" rtlCol="0" anchor="t">
              <a:spAutoFit/>
            </a:bodyPr>
            <a:lstStyle/>
            <a:p>
              <a:pPr algn="l">
                <a:lnSpc>
                  <a:spcPct val="150000"/>
                </a:lnSpc>
              </a:pPr>
              <a:r>
                <a:rPr lang="zh-CN" altLang="en-US" sz="1600" b="1" dirty="0" smtClean="0">
                  <a:solidFill>
                    <a:srgbClr val="224184"/>
                  </a:solidFill>
                  <a:latin typeface="微软雅黑" panose="020B0503020204020204" charset="-122"/>
                  <a:ea typeface="微软雅黑" panose="020B0503020204020204" charset="-122"/>
                  <a:cs typeface="微软雅黑" panose="020B0503020204020204" charset="-122"/>
                  <a:sym typeface="+mn-ea"/>
                </a:rPr>
                <a:t>加强全员应急管理  提升防灾减灾能力</a:t>
              </a:r>
              <a:endParaRPr lang="zh-CN" altLang="en-US" sz="1600" b="1" dirty="0" smtClean="0">
                <a:solidFill>
                  <a:srgbClr val="224184"/>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29" name="组合 28"/>
          <p:cNvGrpSpPr/>
          <p:nvPr/>
        </p:nvGrpSpPr>
        <p:grpSpPr>
          <a:xfrm>
            <a:off x="2698115" y="2331085"/>
            <a:ext cx="1801574" cy="1264285"/>
            <a:chOff x="1031" y="3671"/>
            <a:chExt cx="2839" cy="1991"/>
          </a:xfrm>
        </p:grpSpPr>
        <p:grpSp>
          <p:nvGrpSpPr>
            <p:cNvPr id="30" name="组合 29"/>
            <p:cNvGrpSpPr/>
            <p:nvPr/>
          </p:nvGrpSpPr>
          <p:grpSpPr>
            <a:xfrm>
              <a:off x="1031" y="3671"/>
              <a:ext cx="868" cy="740"/>
              <a:chOff x="1122" y="3774"/>
              <a:chExt cx="732" cy="624"/>
            </a:xfrm>
          </p:grpSpPr>
          <p:sp>
            <p:nvSpPr>
              <p:cNvPr id="31" name="椭圆 30"/>
              <p:cNvSpPr/>
              <p:nvPr/>
            </p:nvSpPr>
            <p:spPr>
              <a:xfrm>
                <a:off x="1176" y="3774"/>
                <a:ext cx="624" cy="62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2" name="文本框 31"/>
              <p:cNvSpPr txBox="1"/>
              <p:nvPr/>
            </p:nvSpPr>
            <p:spPr>
              <a:xfrm>
                <a:off x="1122" y="3852"/>
                <a:ext cx="732" cy="468"/>
              </a:xfrm>
              <a:prstGeom prst="rect">
                <a:avLst/>
              </a:prstGeom>
              <a:noFill/>
            </p:spPr>
            <p:txBody>
              <a:bodyPr wrap="square" rtlCol="0" anchor="t">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03</a:t>
                </a:r>
                <a:endParaRPr lang="en-US" altLang="zh-CN" sz="1600" b="1" dirty="0">
                  <a:solidFill>
                    <a:schemeClr val="bg1"/>
                  </a:solidFill>
                  <a:latin typeface="微软雅黑" panose="020B0503020204020204" charset="-122"/>
                  <a:ea typeface="微软雅黑" panose="020B0503020204020204" charset="-122"/>
                  <a:sym typeface="+mn-ea"/>
                </a:endParaRPr>
              </a:p>
            </p:txBody>
          </p:sp>
        </p:grpSp>
        <p:cxnSp>
          <p:nvCxnSpPr>
            <p:cNvPr id="33" name="直接连接符 32"/>
            <p:cNvCxnSpPr/>
            <p:nvPr/>
          </p:nvCxnSpPr>
          <p:spPr>
            <a:xfrm>
              <a:off x="1465" y="4579"/>
              <a:ext cx="0" cy="1083"/>
            </a:xfrm>
            <a:prstGeom prst="line">
              <a:avLst/>
            </a:prstGeom>
            <a:ln w="952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1461" y="5124"/>
              <a:ext cx="2409" cy="531"/>
            </a:xfrm>
            <a:prstGeom prst="rect">
              <a:avLst/>
            </a:prstGeom>
            <a:noFill/>
          </p:spPr>
          <p:txBody>
            <a:bodyPr wrap="square" rtlCol="0" anchor="t">
              <a:spAutoFit/>
            </a:bodyPr>
            <a:lstStyle/>
            <a:p>
              <a:pPr algn="l"/>
              <a:r>
                <a:rPr lang="zh-CN" altLang="en-US" sz="1600" b="1" dirty="0">
                  <a:solidFill>
                    <a:srgbClr val="A1A1A1"/>
                  </a:solidFill>
                  <a:latin typeface="微软雅黑" panose="020B0503020204020204" charset="-122"/>
                  <a:ea typeface="微软雅黑" panose="020B0503020204020204" charset="-122"/>
                  <a:sym typeface="+mn-ea"/>
                </a:rPr>
                <a:t>应对灾难</a:t>
              </a:r>
              <a:endParaRPr lang="zh-CN" altLang="en-US" sz="1600" b="1" dirty="0">
                <a:solidFill>
                  <a:srgbClr val="A1A1A1"/>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290">
                                          <p:stCondLst>
                                            <p:cond delay="0"/>
                                          </p:stCondLst>
                                        </p:cTn>
                                        <p:tgtEl>
                                          <p:spTgt spid="6"/>
                                        </p:tgtEl>
                                      </p:cBhvr>
                                    </p:animEffect>
                                    <p:anim calcmode="lin" valueType="num">
                                      <p:cBhvr>
                                        <p:cTn id="14"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9" dur="13">
                                          <p:stCondLst>
                                            <p:cond delay="325"/>
                                          </p:stCondLst>
                                        </p:cTn>
                                        <p:tgtEl>
                                          <p:spTgt spid="6"/>
                                        </p:tgtEl>
                                      </p:cBhvr>
                                      <p:to x="100000" y="60000"/>
                                    </p:animScale>
                                    <p:animScale>
                                      <p:cBhvr>
                                        <p:cTn id="20" dur="83" decel="50000">
                                          <p:stCondLst>
                                            <p:cond delay="338"/>
                                          </p:stCondLst>
                                        </p:cTn>
                                        <p:tgtEl>
                                          <p:spTgt spid="6"/>
                                        </p:tgtEl>
                                      </p:cBhvr>
                                      <p:to x="100000" y="100000"/>
                                    </p:animScale>
                                    <p:animScale>
                                      <p:cBhvr>
                                        <p:cTn id="21" dur="13">
                                          <p:stCondLst>
                                            <p:cond delay="656"/>
                                          </p:stCondLst>
                                        </p:cTn>
                                        <p:tgtEl>
                                          <p:spTgt spid="6"/>
                                        </p:tgtEl>
                                      </p:cBhvr>
                                      <p:to x="100000" y="80000"/>
                                    </p:animScale>
                                    <p:animScale>
                                      <p:cBhvr>
                                        <p:cTn id="22" dur="83" decel="50000">
                                          <p:stCondLst>
                                            <p:cond delay="669"/>
                                          </p:stCondLst>
                                        </p:cTn>
                                        <p:tgtEl>
                                          <p:spTgt spid="6"/>
                                        </p:tgtEl>
                                      </p:cBhvr>
                                      <p:to x="100000" y="100000"/>
                                    </p:animScale>
                                    <p:animScale>
                                      <p:cBhvr>
                                        <p:cTn id="23" dur="13">
                                          <p:stCondLst>
                                            <p:cond delay="821"/>
                                          </p:stCondLst>
                                        </p:cTn>
                                        <p:tgtEl>
                                          <p:spTgt spid="6"/>
                                        </p:tgtEl>
                                      </p:cBhvr>
                                      <p:to x="100000" y="90000"/>
                                    </p:animScale>
                                    <p:animScale>
                                      <p:cBhvr>
                                        <p:cTn id="24" dur="83" decel="50000">
                                          <p:stCondLst>
                                            <p:cond delay="834"/>
                                          </p:stCondLst>
                                        </p:cTn>
                                        <p:tgtEl>
                                          <p:spTgt spid="6"/>
                                        </p:tgtEl>
                                      </p:cBhvr>
                                      <p:to x="100000" y="100000"/>
                                    </p:animScale>
                                    <p:animScale>
                                      <p:cBhvr>
                                        <p:cTn id="25" dur="13">
                                          <p:stCondLst>
                                            <p:cond delay="904"/>
                                          </p:stCondLst>
                                        </p:cTn>
                                        <p:tgtEl>
                                          <p:spTgt spid="6"/>
                                        </p:tgtEl>
                                      </p:cBhvr>
                                      <p:to x="100000" y="95000"/>
                                    </p:animScale>
                                    <p:animScale>
                                      <p:cBhvr>
                                        <p:cTn id="26" dur="83" decel="50000">
                                          <p:stCondLst>
                                            <p:cond delay="917"/>
                                          </p:stCondLst>
                                        </p:cTn>
                                        <p:tgtEl>
                                          <p:spTgt spid="6"/>
                                        </p:tgtEl>
                                      </p:cBhvr>
                                      <p:to x="100000" y="100000"/>
                                    </p:animScale>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2500"/>
                            </p:stCondLst>
                            <p:childTnLst>
                              <p:par>
                                <p:cTn id="32" presetID="22" presetClass="entr" presetSubtype="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par>
                          <p:cTn id="35" fill="hold">
                            <p:stCondLst>
                              <p:cond delay="3000"/>
                            </p:stCondLst>
                            <p:childTnLst>
                              <p:par>
                                <p:cTn id="36" presetID="22" presetClass="entr" presetSubtype="4"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797810" y="1927766"/>
            <a:ext cx="4760595" cy="1014730"/>
            <a:chOff x="511175" y="-33749"/>
            <a:chExt cx="4760595" cy="1014730"/>
          </a:xfrm>
        </p:grpSpPr>
        <p:grpSp>
          <p:nvGrpSpPr>
            <p:cNvPr id="4" name="组合 3"/>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ndParaRPr>
              </a:p>
            </p:txBody>
          </p:sp>
        </p:grpSp>
        <p:sp>
          <p:nvSpPr>
            <p:cNvPr id="5" name="文本框 4"/>
            <p:cNvSpPr txBox="1"/>
            <p:nvPr/>
          </p:nvSpPr>
          <p:spPr>
            <a:xfrm>
              <a:off x="1085215" y="-33749"/>
              <a:ext cx="4186555" cy="1014730"/>
            </a:xfrm>
            <a:prstGeom prst="rect">
              <a:avLst/>
            </a:prstGeom>
            <a:noFill/>
          </p:spPr>
          <p:txBody>
            <a:bodyPr wrap="square" rtlCol="0" anchor="t">
              <a:spAutoFit/>
            </a:bodyPr>
            <a:lstStyle/>
            <a:p>
              <a:pPr algn="l"/>
              <a:r>
                <a:rPr lang="zh-CN" altLang="zh-CN" sz="6000" b="1" dirty="0">
                  <a:solidFill>
                    <a:srgbClr val="224184"/>
                  </a:solidFill>
                  <a:latin typeface="微软雅黑" panose="020B0503020204020204" charset="-122"/>
                  <a:ea typeface="微软雅黑" panose="020B0503020204020204" charset="-122"/>
                  <a:sym typeface="+mn-ea"/>
                </a:rPr>
                <a:t>防地震</a:t>
              </a:r>
              <a:endParaRPr lang="zh-CN" altLang="zh-CN" sz="6000" b="1" dirty="0">
                <a:solidFill>
                  <a:srgbClr val="224184"/>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1175" y="214536"/>
            <a:ext cx="2115820" cy="475615"/>
            <a:chOff x="511175" y="214536"/>
            <a:chExt cx="2115820" cy="475615"/>
          </a:xfrm>
        </p:grpSpPr>
        <p:grpSp>
          <p:nvGrpSpPr>
            <p:cNvPr id="3" name="组合 2"/>
            <p:cNvGrpSpPr/>
            <p:nvPr/>
          </p:nvGrpSpPr>
          <p:grpSpPr>
            <a:xfrm>
              <a:off x="511175" y="349027"/>
              <a:ext cx="432048" cy="248196"/>
              <a:chOff x="251520" y="267147"/>
              <a:chExt cx="501392" cy="288032"/>
            </a:xfrm>
            <a:solidFill>
              <a:srgbClr val="224184"/>
            </a:solidFill>
          </p:grpSpPr>
          <p:sp>
            <p:nvSpPr>
              <p:cNvPr id="5" name="燕尾形 4"/>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燕尾形 5"/>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 name="文本框 3"/>
            <p:cNvSpPr txBox="1"/>
            <p:nvPr/>
          </p:nvSpPr>
          <p:spPr>
            <a:xfrm>
              <a:off x="899795" y="214536"/>
              <a:ext cx="1727200" cy="475615"/>
            </a:xfrm>
            <a:prstGeom prst="rect">
              <a:avLst/>
            </a:prstGeom>
            <a:noFill/>
          </p:spPr>
          <p:txBody>
            <a:bodyPr wrap="square" rtlCol="0" anchor="t">
              <a:spAutoFit/>
            </a:bodyPr>
            <a:lstStyle/>
            <a:p>
              <a:pPr algn="l"/>
              <a:r>
                <a:rPr lang="zh-CN" altLang="zh-CN" sz="2500" b="1" dirty="0">
                  <a:solidFill>
                    <a:srgbClr val="224184"/>
                  </a:solidFill>
                  <a:latin typeface="微软雅黑" panose="020B0503020204020204" charset="-122"/>
                  <a:ea typeface="微软雅黑" panose="020B0503020204020204" charset="-122"/>
                  <a:sym typeface="+mn-ea"/>
                </a:rPr>
                <a:t>防地震</a:t>
              </a:r>
              <a:endParaRPr lang="zh-CN" altLang="zh-CN" sz="2500" b="1" dirty="0">
                <a:solidFill>
                  <a:srgbClr val="224184"/>
                </a:solidFill>
                <a:latin typeface="微软雅黑" panose="020B0503020204020204" charset="-122"/>
                <a:ea typeface="微软雅黑" panose="020B0503020204020204" charset="-122"/>
                <a:sym typeface="+mn-ea"/>
              </a:endParaRPr>
            </a:p>
          </p:txBody>
        </p:sp>
      </p:grpSp>
      <p:sp>
        <p:nvSpPr>
          <p:cNvPr id="12" name="矩形 11"/>
          <p:cNvSpPr/>
          <p:nvPr/>
        </p:nvSpPr>
        <p:spPr>
          <a:xfrm>
            <a:off x="995680" y="889635"/>
            <a:ext cx="6879590" cy="3808095"/>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ctr">
              <a:lnSpc>
                <a:spcPct val="150000"/>
              </a:lnSpc>
              <a:spcBef>
                <a:spcPct val="50000"/>
              </a:spcBef>
            </a:pPr>
            <a:r>
              <a:rPr lang="zh-CN" altLang="en-US" sz="1800" b="1" dirty="0">
                <a:solidFill>
                  <a:schemeClr val="accent2"/>
                </a:solidFill>
                <a:latin typeface="微软雅黑" panose="020B0503020204020204" charset="-122"/>
                <a:ea typeface="微软雅黑" panose="020B0503020204020204" charset="-122"/>
                <a:cs typeface="微软雅黑" panose="020B0503020204020204" charset="-122"/>
                <a:sym typeface="+mn-ea"/>
              </a:rPr>
              <a:t>全世界每年平均发生地震次数</a:t>
            </a:r>
            <a:endParaRPr lang="zh-CN" altLang="en-US" sz="1800" b="1" dirty="0">
              <a:solidFill>
                <a:schemeClr val="accent2"/>
              </a:solidFill>
              <a:latin typeface="微软雅黑" panose="020B0503020204020204" charset="-122"/>
              <a:ea typeface="微软雅黑" panose="020B0503020204020204" charset="-122"/>
              <a:cs typeface="微软雅黑" panose="020B0503020204020204" charset="-122"/>
            </a:endParaRPr>
          </a:p>
          <a:p>
            <a:pPr algn="ctr">
              <a:lnSpc>
                <a:spcPct val="150000"/>
              </a:lnSpc>
              <a:spcBef>
                <a:spcPct val="50000"/>
              </a:spcBef>
            </a:pPr>
            <a:r>
              <a:rPr lang="zh-CN" altLang="zh-CN" sz="1800" b="1" dirty="0">
                <a:latin typeface="微软雅黑" panose="020B0503020204020204" charset="-122"/>
                <a:ea typeface="微软雅黑" panose="020B0503020204020204" charset="-122"/>
                <a:cs typeface="微软雅黑" panose="020B0503020204020204" charset="-122"/>
                <a:sym typeface="+mn-ea"/>
              </a:rPr>
              <a:t>     8</a:t>
            </a:r>
            <a:r>
              <a:rPr lang="zh-CN" altLang="en-US" sz="1800" b="1" dirty="0">
                <a:latin typeface="微软雅黑" panose="020B0503020204020204" charset="-122"/>
                <a:ea typeface="微软雅黑" panose="020B0503020204020204" charset="-122"/>
                <a:cs typeface="微软雅黑" panose="020B0503020204020204" charset="-122"/>
                <a:sym typeface="+mn-ea"/>
              </a:rPr>
              <a:t>级以上每年</a:t>
            </a:r>
            <a:r>
              <a:rPr lang="zh-CN" altLang="zh-CN" sz="1800" b="1" dirty="0">
                <a:latin typeface="微软雅黑" panose="020B0503020204020204" charset="-122"/>
                <a:ea typeface="微软雅黑" panose="020B0503020204020204" charset="-122"/>
                <a:cs typeface="微软雅黑" panose="020B0503020204020204" charset="-122"/>
                <a:sym typeface="+mn-ea"/>
              </a:rPr>
              <a:t>1</a:t>
            </a:r>
            <a:r>
              <a:rPr lang="zh-CN" altLang="en-US" sz="1800" b="1" dirty="0">
                <a:latin typeface="微软雅黑" panose="020B0503020204020204" charset="-122"/>
                <a:ea typeface="微软雅黑" panose="020B0503020204020204" charset="-122"/>
                <a:cs typeface="微软雅黑" panose="020B0503020204020204" charset="-122"/>
                <a:sym typeface="+mn-ea"/>
              </a:rPr>
              <a:t>－－</a:t>
            </a:r>
            <a:r>
              <a:rPr lang="zh-CN" altLang="zh-CN" sz="1800" b="1" dirty="0">
                <a:latin typeface="微软雅黑" panose="020B0503020204020204" charset="-122"/>
                <a:ea typeface="微软雅黑" panose="020B0503020204020204" charset="-122"/>
                <a:cs typeface="微软雅黑" panose="020B0503020204020204" charset="-122"/>
                <a:sym typeface="+mn-ea"/>
              </a:rPr>
              <a:t>2</a:t>
            </a:r>
            <a:r>
              <a:rPr lang="zh-CN" altLang="en-US" sz="1800" b="1" dirty="0">
                <a:latin typeface="微软雅黑" panose="020B0503020204020204" charset="-122"/>
                <a:ea typeface="微软雅黑" panose="020B0503020204020204" charset="-122"/>
                <a:cs typeface="微软雅黑" panose="020B0503020204020204" charset="-122"/>
                <a:sym typeface="+mn-ea"/>
              </a:rPr>
              <a:t>次</a:t>
            </a:r>
            <a:endParaRPr lang="zh-CN" altLang="en-US" sz="1800" b="1" dirty="0">
              <a:latin typeface="微软雅黑" panose="020B0503020204020204" charset="-122"/>
              <a:ea typeface="微软雅黑" panose="020B0503020204020204" charset="-122"/>
              <a:cs typeface="微软雅黑" panose="020B0503020204020204" charset="-122"/>
            </a:endParaRPr>
          </a:p>
          <a:p>
            <a:pPr algn="ctr">
              <a:lnSpc>
                <a:spcPct val="150000"/>
              </a:lnSpc>
              <a:spcBef>
                <a:spcPct val="50000"/>
              </a:spcBef>
            </a:pPr>
            <a:r>
              <a:rPr lang="zh-CN" altLang="zh-CN" sz="1800" b="1" dirty="0">
                <a:latin typeface="微软雅黑" panose="020B0503020204020204" charset="-122"/>
                <a:ea typeface="微软雅黑" panose="020B0503020204020204" charset="-122"/>
                <a:cs typeface="微软雅黑" panose="020B0503020204020204" charset="-122"/>
                <a:sym typeface="+mn-ea"/>
              </a:rPr>
              <a:t>     7</a:t>
            </a:r>
            <a:r>
              <a:rPr lang="zh-CN" altLang="en-US" sz="1800" b="1" dirty="0">
                <a:latin typeface="微软雅黑" panose="020B0503020204020204" charset="-122"/>
                <a:ea typeface="微软雅黑" panose="020B0503020204020204" charset="-122"/>
                <a:cs typeface="微软雅黑" panose="020B0503020204020204" charset="-122"/>
                <a:sym typeface="+mn-ea"/>
              </a:rPr>
              <a:t>级每年</a:t>
            </a:r>
            <a:r>
              <a:rPr lang="zh-CN" altLang="zh-CN" sz="1800" b="1" dirty="0">
                <a:latin typeface="微软雅黑" panose="020B0503020204020204" charset="-122"/>
                <a:ea typeface="微软雅黑" panose="020B0503020204020204" charset="-122"/>
                <a:cs typeface="微软雅黑" panose="020B0503020204020204" charset="-122"/>
                <a:sym typeface="+mn-ea"/>
              </a:rPr>
              <a:t>10</a:t>
            </a:r>
            <a:r>
              <a:rPr lang="zh-CN" altLang="en-US" sz="1800" b="1" dirty="0">
                <a:latin typeface="微软雅黑" panose="020B0503020204020204" charset="-122"/>
                <a:ea typeface="微软雅黑" panose="020B0503020204020204" charset="-122"/>
                <a:cs typeface="微软雅黑" panose="020B0503020204020204" charset="-122"/>
                <a:sym typeface="+mn-ea"/>
              </a:rPr>
              <a:t>－－</a:t>
            </a:r>
            <a:r>
              <a:rPr lang="zh-CN" altLang="zh-CN" sz="1800" b="1" dirty="0">
                <a:latin typeface="微软雅黑" panose="020B0503020204020204" charset="-122"/>
                <a:ea typeface="微软雅黑" panose="020B0503020204020204" charset="-122"/>
                <a:cs typeface="微软雅黑" panose="020B0503020204020204" charset="-122"/>
                <a:sym typeface="+mn-ea"/>
              </a:rPr>
              <a:t>20</a:t>
            </a:r>
            <a:r>
              <a:rPr lang="zh-CN" altLang="en-US" sz="1800" b="1" dirty="0">
                <a:latin typeface="微软雅黑" panose="020B0503020204020204" charset="-122"/>
                <a:ea typeface="微软雅黑" panose="020B0503020204020204" charset="-122"/>
                <a:cs typeface="微软雅黑" panose="020B0503020204020204" charset="-122"/>
                <a:sym typeface="+mn-ea"/>
              </a:rPr>
              <a:t>次</a:t>
            </a:r>
            <a:endParaRPr lang="zh-CN" altLang="en-US" sz="1800" b="1" dirty="0">
              <a:latin typeface="微软雅黑" panose="020B0503020204020204" charset="-122"/>
              <a:ea typeface="微软雅黑" panose="020B0503020204020204" charset="-122"/>
              <a:cs typeface="微软雅黑" panose="020B0503020204020204" charset="-122"/>
            </a:endParaRPr>
          </a:p>
          <a:p>
            <a:pPr algn="ctr">
              <a:lnSpc>
                <a:spcPct val="150000"/>
              </a:lnSpc>
              <a:spcBef>
                <a:spcPct val="50000"/>
              </a:spcBef>
            </a:pPr>
            <a:r>
              <a:rPr lang="zh-CN" altLang="zh-CN" sz="1800" b="1" dirty="0">
                <a:latin typeface="微软雅黑" panose="020B0503020204020204" charset="-122"/>
                <a:ea typeface="微软雅黑" panose="020B0503020204020204" charset="-122"/>
                <a:cs typeface="微软雅黑" panose="020B0503020204020204" charset="-122"/>
                <a:sym typeface="+mn-ea"/>
              </a:rPr>
              <a:t>     6</a:t>
            </a:r>
            <a:r>
              <a:rPr lang="zh-CN" altLang="en-US" sz="1800" b="1" dirty="0">
                <a:latin typeface="微软雅黑" panose="020B0503020204020204" charset="-122"/>
                <a:ea typeface="微软雅黑" panose="020B0503020204020204" charset="-122"/>
                <a:cs typeface="微软雅黑" panose="020B0503020204020204" charset="-122"/>
                <a:sym typeface="+mn-ea"/>
              </a:rPr>
              <a:t>级每年</a:t>
            </a:r>
            <a:r>
              <a:rPr lang="zh-CN" altLang="zh-CN" sz="1800" b="1" dirty="0">
                <a:latin typeface="微软雅黑" panose="020B0503020204020204" charset="-122"/>
                <a:ea typeface="微软雅黑" panose="020B0503020204020204" charset="-122"/>
                <a:cs typeface="微软雅黑" panose="020B0503020204020204" charset="-122"/>
                <a:sym typeface="+mn-ea"/>
              </a:rPr>
              <a:t>100</a:t>
            </a:r>
            <a:r>
              <a:rPr lang="zh-CN" altLang="en-US" sz="1800" b="1" dirty="0">
                <a:latin typeface="微软雅黑" panose="020B0503020204020204" charset="-122"/>
                <a:ea typeface="微软雅黑" panose="020B0503020204020204" charset="-122"/>
                <a:cs typeface="微软雅黑" panose="020B0503020204020204" charset="-122"/>
                <a:sym typeface="+mn-ea"/>
              </a:rPr>
              <a:t>－－</a:t>
            </a:r>
            <a:r>
              <a:rPr lang="zh-CN" altLang="zh-CN" sz="1800" b="1" dirty="0">
                <a:latin typeface="微软雅黑" panose="020B0503020204020204" charset="-122"/>
                <a:ea typeface="微软雅黑" panose="020B0503020204020204" charset="-122"/>
                <a:cs typeface="微软雅黑" panose="020B0503020204020204" charset="-122"/>
                <a:sym typeface="+mn-ea"/>
              </a:rPr>
              <a:t>200</a:t>
            </a:r>
            <a:r>
              <a:rPr lang="zh-CN" altLang="en-US" sz="1800" b="1" dirty="0">
                <a:latin typeface="微软雅黑" panose="020B0503020204020204" charset="-122"/>
                <a:ea typeface="微软雅黑" panose="020B0503020204020204" charset="-122"/>
                <a:cs typeface="微软雅黑" panose="020B0503020204020204" charset="-122"/>
                <a:sym typeface="+mn-ea"/>
              </a:rPr>
              <a:t>次</a:t>
            </a:r>
            <a:endParaRPr lang="zh-CN" altLang="en-US" sz="1800" b="1" dirty="0">
              <a:latin typeface="微软雅黑" panose="020B0503020204020204" charset="-122"/>
              <a:ea typeface="微软雅黑" panose="020B0503020204020204" charset="-122"/>
              <a:cs typeface="微软雅黑" panose="020B0503020204020204" charset="-122"/>
            </a:endParaRPr>
          </a:p>
          <a:p>
            <a:pPr algn="ctr">
              <a:lnSpc>
                <a:spcPct val="150000"/>
              </a:lnSpc>
              <a:spcBef>
                <a:spcPct val="50000"/>
              </a:spcBef>
            </a:pPr>
            <a:r>
              <a:rPr lang="zh-CN" altLang="zh-CN" sz="1800" b="1" dirty="0">
                <a:latin typeface="微软雅黑" panose="020B0503020204020204" charset="-122"/>
                <a:ea typeface="微软雅黑" panose="020B0503020204020204" charset="-122"/>
                <a:cs typeface="微软雅黑" panose="020B0503020204020204" charset="-122"/>
                <a:sym typeface="+mn-ea"/>
              </a:rPr>
              <a:t>     5</a:t>
            </a:r>
            <a:r>
              <a:rPr lang="zh-CN" altLang="en-US" sz="1800" b="1" dirty="0">
                <a:latin typeface="微软雅黑" panose="020B0503020204020204" charset="-122"/>
                <a:ea typeface="微软雅黑" panose="020B0503020204020204" charset="-122"/>
                <a:cs typeface="微软雅黑" panose="020B0503020204020204" charset="-122"/>
                <a:sym typeface="+mn-ea"/>
              </a:rPr>
              <a:t>级每年</a:t>
            </a:r>
            <a:r>
              <a:rPr lang="zh-CN" altLang="zh-CN" sz="1800" b="1" dirty="0">
                <a:latin typeface="微软雅黑" panose="020B0503020204020204" charset="-122"/>
                <a:ea typeface="微软雅黑" panose="020B0503020204020204" charset="-122"/>
                <a:cs typeface="微软雅黑" panose="020B0503020204020204" charset="-122"/>
                <a:sym typeface="+mn-ea"/>
              </a:rPr>
              <a:t>1000</a:t>
            </a:r>
            <a:r>
              <a:rPr lang="zh-CN" altLang="en-US" sz="1800" b="1" dirty="0">
                <a:latin typeface="微软雅黑" panose="020B0503020204020204" charset="-122"/>
                <a:ea typeface="微软雅黑" panose="020B0503020204020204" charset="-122"/>
                <a:cs typeface="微软雅黑" panose="020B0503020204020204" charset="-122"/>
                <a:sym typeface="+mn-ea"/>
              </a:rPr>
              <a:t>－－</a:t>
            </a:r>
            <a:r>
              <a:rPr lang="zh-CN" altLang="zh-CN" sz="1800" b="1" dirty="0">
                <a:latin typeface="微软雅黑" panose="020B0503020204020204" charset="-122"/>
                <a:ea typeface="微软雅黑" panose="020B0503020204020204" charset="-122"/>
                <a:cs typeface="微软雅黑" panose="020B0503020204020204" charset="-122"/>
                <a:sym typeface="+mn-ea"/>
              </a:rPr>
              <a:t>2000</a:t>
            </a:r>
            <a:r>
              <a:rPr lang="zh-CN" altLang="en-US" sz="1800" b="1" dirty="0">
                <a:latin typeface="微软雅黑" panose="020B0503020204020204" charset="-122"/>
                <a:ea typeface="微软雅黑" panose="020B0503020204020204" charset="-122"/>
                <a:cs typeface="微软雅黑" panose="020B0503020204020204" charset="-122"/>
                <a:sym typeface="+mn-ea"/>
              </a:rPr>
              <a:t>次</a:t>
            </a:r>
            <a:endParaRPr lang="zh-CN" altLang="en-US" sz="1800" b="1" dirty="0">
              <a:latin typeface="微软雅黑" panose="020B0503020204020204" charset="-122"/>
              <a:ea typeface="微软雅黑" panose="020B0503020204020204" charset="-122"/>
              <a:cs typeface="微软雅黑" panose="020B0503020204020204" charset="-122"/>
            </a:endParaRPr>
          </a:p>
          <a:p>
            <a:pPr algn="ctr">
              <a:lnSpc>
                <a:spcPct val="150000"/>
              </a:lnSpc>
              <a:spcBef>
                <a:spcPct val="50000"/>
              </a:spcBef>
            </a:pPr>
            <a:r>
              <a:rPr lang="zh-CN" altLang="en-US" sz="1800" b="1" dirty="0">
                <a:latin typeface="微软雅黑" panose="020B0503020204020204" charset="-122"/>
                <a:ea typeface="微软雅黑" panose="020B0503020204020204" charset="-122"/>
                <a:cs typeface="微软雅黑" panose="020B0503020204020204" charset="-122"/>
                <a:sym typeface="+mn-ea"/>
              </a:rPr>
              <a:t>         全世界每年平均发生地震约</a:t>
            </a:r>
            <a:r>
              <a:rPr lang="zh-CN" altLang="zh-CN" sz="1800" b="1" dirty="0">
                <a:latin typeface="微软雅黑" panose="020B0503020204020204" charset="-122"/>
                <a:ea typeface="微软雅黑" panose="020B0503020204020204" charset="-122"/>
                <a:cs typeface="微软雅黑" panose="020B0503020204020204" charset="-122"/>
                <a:sym typeface="+mn-ea"/>
              </a:rPr>
              <a:t>500</a:t>
            </a:r>
            <a:r>
              <a:rPr lang="zh-CN" altLang="en-US" sz="1800" b="1" dirty="0">
                <a:latin typeface="微软雅黑" panose="020B0503020204020204" charset="-122"/>
                <a:ea typeface="微软雅黑" panose="020B0503020204020204" charset="-122"/>
                <a:cs typeface="微软雅黑" panose="020B0503020204020204" charset="-122"/>
                <a:sym typeface="+mn-ea"/>
              </a:rPr>
              <a:t>万次，</a:t>
            </a:r>
            <a:endParaRPr lang="zh-CN" altLang="en-US" sz="1800" b="1" dirty="0">
              <a:latin typeface="微软雅黑" panose="020B0503020204020204" charset="-122"/>
              <a:ea typeface="微软雅黑" panose="020B0503020204020204" charset="-122"/>
              <a:cs typeface="微软雅黑" panose="020B0503020204020204" charset="-122"/>
              <a:sym typeface="+mn-ea"/>
            </a:endParaRPr>
          </a:p>
          <a:p>
            <a:pPr algn="ctr">
              <a:lnSpc>
                <a:spcPct val="150000"/>
              </a:lnSpc>
              <a:spcBef>
                <a:spcPct val="50000"/>
              </a:spcBef>
            </a:pPr>
            <a:r>
              <a:rPr lang="zh-CN" altLang="en-US" sz="1800" b="1" dirty="0">
                <a:latin typeface="微软雅黑" panose="020B0503020204020204" charset="-122"/>
                <a:ea typeface="微软雅黑" panose="020B0503020204020204" charset="-122"/>
                <a:cs typeface="微软雅黑" panose="020B0503020204020204" charset="-122"/>
                <a:sym typeface="+mn-ea"/>
              </a:rPr>
              <a:t>          其中</a:t>
            </a:r>
            <a:r>
              <a:rPr lang="zh-CN" altLang="zh-CN" sz="1800" b="1" dirty="0">
                <a:latin typeface="微软雅黑" panose="020B0503020204020204" charset="-122"/>
                <a:ea typeface="微软雅黑" panose="020B0503020204020204" charset="-122"/>
                <a:cs typeface="微软雅黑" panose="020B0503020204020204" charset="-122"/>
                <a:sym typeface="+mn-ea"/>
              </a:rPr>
              <a:t>,</a:t>
            </a:r>
            <a:r>
              <a:rPr lang="zh-CN" altLang="en-US" sz="1800" b="1" dirty="0">
                <a:latin typeface="微软雅黑" panose="020B0503020204020204" charset="-122"/>
                <a:ea typeface="微软雅黑" panose="020B0503020204020204" charset="-122"/>
                <a:cs typeface="微软雅黑" panose="020B0503020204020204" charset="-122"/>
                <a:sym typeface="+mn-ea"/>
              </a:rPr>
              <a:t>人们能感觉到的有</a:t>
            </a:r>
            <a:r>
              <a:rPr lang="zh-CN" altLang="zh-CN" sz="1800" b="1" dirty="0">
                <a:latin typeface="微软雅黑" panose="020B0503020204020204" charset="-122"/>
                <a:ea typeface="微软雅黑" panose="020B0503020204020204" charset="-122"/>
                <a:cs typeface="微软雅黑" panose="020B0503020204020204" charset="-122"/>
                <a:sym typeface="+mn-ea"/>
              </a:rPr>
              <a:t>5</a:t>
            </a:r>
            <a:r>
              <a:rPr lang="zh-CN" altLang="en-US" sz="1800" b="1" dirty="0">
                <a:latin typeface="微软雅黑" panose="020B0503020204020204" charset="-122"/>
                <a:ea typeface="微软雅黑" panose="020B0503020204020204" charset="-122"/>
                <a:cs typeface="微软雅黑" panose="020B0503020204020204" charset="-122"/>
                <a:sym typeface="+mn-ea"/>
              </a:rPr>
              <a:t>万多次</a:t>
            </a:r>
            <a:r>
              <a:rPr lang="zh-CN" altLang="zh-CN" sz="1800" b="1" dirty="0">
                <a:latin typeface="微软雅黑" panose="020B0503020204020204" charset="-122"/>
                <a:ea typeface="微软雅黑" panose="020B0503020204020204" charset="-122"/>
                <a:cs typeface="微软雅黑" panose="020B0503020204020204" charset="-122"/>
                <a:sym typeface="+mn-ea"/>
              </a:rPr>
              <a:t>.</a:t>
            </a:r>
            <a:endParaRPr lang="en-US" altLang="zh-CN" sz="18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p:cNvSpPr>
          <p:nvPr>
            <p:ph idx="1"/>
          </p:nvPr>
        </p:nvSpPr>
        <p:spPr>
          <a:xfrm>
            <a:off x="1179195" y="1063070"/>
            <a:ext cx="6785372" cy="3294459"/>
          </a:xfrm>
        </p:spPr>
        <p:txBody>
          <a:bodyPr vert="horz" wrap="square" lIns="68580" tIns="34290" rIns="68580" bIns="34290" anchor="t">
            <a:noAutofit/>
          </a:bodyPr>
          <a:lstStyle/>
          <a:p>
            <a:pPr algn="ctr" eaLnBrk="1" hangingPunct="1">
              <a:lnSpc>
                <a:spcPct val="150000"/>
              </a:lnSpc>
              <a:buNone/>
            </a:pPr>
            <a:r>
              <a:rPr lang="zh-CN" altLang="zh-CN" sz="1600" b="1" dirty="0">
                <a:solidFill>
                  <a:schemeClr val="accent2"/>
                </a:solidFill>
                <a:latin typeface="微软雅黑" panose="020B0503020204020204" charset="-122"/>
                <a:ea typeface="微软雅黑" panose="020B0503020204020204" charset="-122"/>
                <a:cs typeface="微软雅黑" panose="020B0503020204020204" charset="-122"/>
              </a:rPr>
              <a:t> [</a:t>
            </a:r>
            <a:r>
              <a:rPr lang="zh-CN" altLang="en-US" sz="1600" b="1" dirty="0">
                <a:solidFill>
                  <a:schemeClr val="accent2"/>
                </a:solidFill>
                <a:latin typeface="微软雅黑" panose="020B0503020204020204" charset="-122"/>
                <a:ea typeface="微软雅黑" panose="020B0503020204020204" charset="-122"/>
                <a:cs typeface="微软雅黑" panose="020B0503020204020204" charset="-122"/>
              </a:rPr>
              <a:t>动物</a:t>
            </a:r>
            <a:r>
              <a:rPr lang="zh-CN" altLang="zh-CN" sz="1600" b="1" dirty="0">
                <a:solidFill>
                  <a:schemeClr val="accent2"/>
                </a:solidFill>
                <a:latin typeface="微软雅黑" panose="020B0503020204020204" charset="-122"/>
                <a:ea typeface="微软雅黑" panose="020B0503020204020204" charset="-122"/>
                <a:cs typeface="微软雅黑" panose="020B0503020204020204" charset="-122"/>
              </a:rPr>
              <a:t>]</a:t>
            </a:r>
            <a:endParaRPr lang="zh-CN" altLang="zh-CN" sz="1600" b="1" dirty="0">
              <a:solidFill>
                <a:schemeClr val="accent2"/>
              </a:solidFill>
              <a:latin typeface="微软雅黑" panose="020B0503020204020204" charset="-122"/>
              <a:ea typeface="微软雅黑" panose="020B0503020204020204" charset="-122"/>
              <a:cs typeface="微软雅黑" panose="020B0503020204020204" charset="-122"/>
            </a:endParaRPr>
          </a:p>
          <a:p>
            <a:pPr algn="ctr" eaLnBrk="1" hangingPunct="1">
              <a:lnSpc>
                <a:spcPct val="150000"/>
              </a:lnSpc>
              <a:buNone/>
            </a:pPr>
            <a:r>
              <a:rPr lang="zh-CN" altLang="zh-CN" sz="1600" b="1"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cs typeface="微软雅黑" panose="020B0503020204020204" charset="-122"/>
              </a:rPr>
              <a:t>震前动物有前兆，发现异常要报告。</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50000"/>
              </a:lnSpc>
              <a:buNone/>
            </a:pPr>
            <a:r>
              <a:rPr lang="en-US" altLang="zh-CN" sz="1600" b="1"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cs typeface="微软雅黑" panose="020B0503020204020204" charset="-122"/>
              </a:rPr>
              <a:t>牛马骡羊不进圈，猪不吃食狗乱咬。</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50000"/>
              </a:lnSpc>
              <a:buNone/>
            </a:pPr>
            <a:r>
              <a:rPr lang="en-US" altLang="zh-CN" sz="1600" b="1"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cs typeface="微软雅黑" panose="020B0503020204020204" charset="-122"/>
              </a:rPr>
              <a:t>鸭不下水岸上闹，鸡飞上树高声叫。</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50000"/>
              </a:lnSpc>
              <a:buNone/>
            </a:pPr>
            <a:r>
              <a:rPr lang="en-US" altLang="zh-CN" sz="1600" b="1"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cs typeface="微软雅黑" panose="020B0503020204020204" charset="-122"/>
              </a:rPr>
              <a:t>冰天雪地蛇出洞，老鼠痴呆搬家逃。</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50000"/>
              </a:lnSpc>
              <a:buNone/>
            </a:pPr>
            <a:r>
              <a:rPr lang="en-US" altLang="zh-CN" sz="1600" b="1"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cs typeface="微软雅黑" panose="020B0503020204020204" charset="-122"/>
              </a:rPr>
              <a:t>兔子竖耳蹦又撞，鱼儿惊慌水面跳。</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50000"/>
              </a:lnSpc>
              <a:buNone/>
            </a:pPr>
            <a:r>
              <a:rPr lang="en-US" altLang="zh-CN" sz="1600" b="1"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cs typeface="微软雅黑" panose="020B0503020204020204" charset="-122"/>
              </a:rPr>
              <a:t>蜜蜂群迁闹哄哄，鸽子惊飞不回巢。</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50000"/>
              </a:lnSpc>
              <a:buNone/>
            </a:pPr>
            <a:r>
              <a:rPr lang="en-US" altLang="zh-CN" sz="1600" b="1"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cs typeface="微软雅黑" panose="020B0503020204020204" charset="-122"/>
              </a:rPr>
              <a:t>综合分析辨真假，群测群防很重要。</a:t>
            </a:r>
            <a:endParaRPr lang="zh-CN" altLang="en-US" sz="1600" b="1" dirty="0">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511175" y="214536"/>
            <a:ext cx="2115820" cy="475615"/>
            <a:chOff x="511175" y="214536"/>
            <a:chExt cx="2115820" cy="475615"/>
          </a:xfrm>
        </p:grpSpPr>
        <p:grpSp>
          <p:nvGrpSpPr>
            <p:cNvPr id="3" name="组合 2"/>
            <p:cNvGrpSpPr/>
            <p:nvPr/>
          </p:nvGrpSpPr>
          <p:grpSpPr>
            <a:xfrm>
              <a:off x="511175" y="349027"/>
              <a:ext cx="432048" cy="248196"/>
              <a:chOff x="251520" y="267147"/>
              <a:chExt cx="501392" cy="288032"/>
            </a:xfrm>
            <a:solidFill>
              <a:srgbClr val="224184"/>
            </a:solidFill>
          </p:grpSpPr>
          <p:sp>
            <p:nvSpPr>
              <p:cNvPr id="5" name="燕尾形 4"/>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燕尾形 5"/>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 name="文本框 3"/>
            <p:cNvSpPr txBox="1"/>
            <p:nvPr/>
          </p:nvSpPr>
          <p:spPr>
            <a:xfrm>
              <a:off x="899795" y="214536"/>
              <a:ext cx="1727200" cy="475615"/>
            </a:xfrm>
            <a:prstGeom prst="rect">
              <a:avLst/>
            </a:prstGeom>
            <a:noFill/>
          </p:spPr>
          <p:txBody>
            <a:bodyPr wrap="square" rtlCol="0" anchor="t">
              <a:spAutoFit/>
            </a:bodyPr>
            <a:lstStyle/>
            <a:p>
              <a:pPr algn="ctr" eaLnBrk="1" hangingPunct="1"/>
              <a:r>
                <a:rPr lang="zh-CN" altLang="en-US" sz="2500" b="1" dirty="0">
                  <a:solidFill>
                    <a:srgbClr val="224184"/>
                  </a:solidFill>
                  <a:ea typeface="黑体" panose="02010609060101010101" pitchFamily="49" charset="-122"/>
                  <a:sym typeface="+mn-ea"/>
                </a:rPr>
                <a:t>地震前兆</a:t>
              </a:r>
              <a:endParaRPr lang="zh-CN" altLang="en-US" sz="2500" b="1" dirty="0">
                <a:solidFill>
                  <a:srgbClr val="224184"/>
                </a:solidFill>
                <a:latin typeface="微软雅黑" panose="020B0503020204020204" charset="-122"/>
                <a:ea typeface="黑体" panose="02010609060101010101" pitchFamily="49"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idx="1"/>
          </p:nvPr>
        </p:nvSpPr>
        <p:spPr>
          <a:xfrm>
            <a:off x="548640" y="685800"/>
            <a:ext cx="7868920" cy="4075430"/>
          </a:xfrm>
        </p:spPr>
        <p:txBody>
          <a:bodyPr vert="horz" wrap="square" lIns="68580" tIns="34290" rIns="68580" bIns="34290" anchor="t">
            <a:noAutofit/>
          </a:bodyPr>
          <a:lstStyle/>
          <a:p>
            <a:pPr algn="ctr" eaLnBrk="1" hangingPunct="1">
              <a:lnSpc>
                <a:spcPct val="100000"/>
              </a:lnSpc>
              <a:buNone/>
            </a:pPr>
            <a:r>
              <a:rPr lang="zh-CN" altLang="zh-CN" sz="1600" b="1" dirty="0">
                <a:solidFill>
                  <a:schemeClr val="accent2"/>
                </a:solidFill>
                <a:latin typeface="微软雅黑" panose="020B0503020204020204" charset="-122"/>
                <a:ea typeface="微软雅黑" panose="020B0503020204020204" charset="-122"/>
                <a:cs typeface="微软雅黑" panose="020B0503020204020204" charset="-122"/>
              </a:rPr>
              <a:t>[</a:t>
            </a:r>
            <a:r>
              <a:rPr lang="zh-CN" altLang="en-US" sz="1600" b="1" dirty="0">
                <a:solidFill>
                  <a:schemeClr val="accent2"/>
                </a:solidFill>
                <a:latin typeface="微软雅黑" panose="020B0503020204020204" charset="-122"/>
                <a:ea typeface="微软雅黑" panose="020B0503020204020204" charset="-122"/>
                <a:cs typeface="微软雅黑" panose="020B0503020204020204" charset="-122"/>
              </a:rPr>
              <a:t>水</a:t>
            </a:r>
            <a:r>
              <a:rPr lang="zh-CN" altLang="zh-CN" sz="1600" b="1" dirty="0">
                <a:solidFill>
                  <a:schemeClr val="accent2"/>
                </a:solidFill>
                <a:latin typeface="微软雅黑" panose="020B0503020204020204" charset="-122"/>
                <a:ea typeface="微软雅黑" panose="020B0503020204020204" charset="-122"/>
                <a:cs typeface="微软雅黑" panose="020B0503020204020204" charset="-122"/>
              </a:rPr>
              <a:t>]</a:t>
            </a:r>
            <a:endParaRPr lang="zh-CN" altLang="zh-CN" sz="1600" b="1" dirty="0">
              <a:solidFill>
                <a:schemeClr val="accent2"/>
              </a:solidFill>
              <a:latin typeface="微软雅黑" panose="020B0503020204020204" charset="-122"/>
              <a:ea typeface="微软雅黑" panose="020B0503020204020204" charset="-122"/>
              <a:cs typeface="微软雅黑" panose="020B0503020204020204" charset="-122"/>
            </a:endParaRPr>
          </a:p>
          <a:p>
            <a:pPr algn="ctr" eaLnBrk="1" hangingPunct="1">
              <a:lnSpc>
                <a:spcPct val="100000"/>
              </a:lnSpc>
              <a:buNone/>
            </a:pPr>
            <a:r>
              <a:rPr lang="zh-CN" altLang="zh-CN" sz="1600" b="1"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cs typeface="微软雅黑" panose="020B0503020204020204" charset="-122"/>
              </a:rPr>
              <a:t>无雨水变浑，变色变味又难闻；</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00000"/>
              </a:lnSpc>
              <a:buNone/>
            </a:pPr>
            <a:r>
              <a:rPr lang="zh-CN" altLang="en-US" sz="1600" b="1" dirty="0">
                <a:latin typeface="微软雅黑" panose="020B0503020204020204" charset="-122"/>
                <a:ea typeface="微软雅黑" panose="020B0503020204020204" charset="-122"/>
                <a:cs typeface="微软雅黑" panose="020B0503020204020204" charset="-122"/>
              </a:rPr>
              <a:t>         喷气又发响，既翻水花又冒泡；</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00000"/>
              </a:lnSpc>
              <a:buNone/>
            </a:pPr>
            <a:r>
              <a:rPr lang="zh-CN" altLang="en-US" sz="1600" b="1" dirty="0">
                <a:latin typeface="微软雅黑" panose="020B0503020204020204" charset="-122"/>
                <a:ea typeface="微软雅黑" panose="020B0503020204020204" charset="-122"/>
                <a:cs typeface="微软雅黑" panose="020B0503020204020204" charset="-122"/>
              </a:rPr>
              <a:t>         天旱井水冒，反常升降有门道。</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00000"/>
              </a:lnSpc>
              <a:buNone/>
            </a:pPr>
            <a:r>
              <a:rPr lang="zh-CN" altLang="zh-CN" sz="1600" b="1" dirty="0">
                <a:solidFill>
                  <a:schemeClr val="accent2"/>
                </a:solidFill>
                <a:latin typeface="微软雅黑" panose="020B0503020204020204" charset="-122"/>
                <a:ea typeface="微软雅黑" panose="020B0503020204020204" charset="-122"/>
                <a:cs typeface="微软雅黑" panose="020B0503020204020204" charset="-122"/>
              </a:rPr>
              <a:t>[</a:t>
            </a:r>
            <a:r>
              <a:rPr lang="zh-CN" altLang="en-US" sz="1600" b="1" dirty="0">
                <a:solidFill>
                  <a:schemeClr val="accent2"/>
                </a:solidFill>
                <a:latin typeface="微软雅黑" panose="020B0503020204020204" charset="-122"/>
                <a:ea typeface="微软雅黑" panose="020B0503020204020204" charset="-122"/>
                <a:cs typeface="微软雅黑" panose="020B0503020204020204" charset="-122"/>
              </a:rPr>
              <a:t>地光</a:t>
            </a:r>
            <a:r>
              <a:rPr lang="zh-CN" altLang="zh-CN" sz="1600" b="1" dirty="0">
                <a:solidFill>
                  <a:schemeClr val="accent2"/>
                </a:solidFill>
                <a:latin typeface="微软雅黑" panose="020B0503020204020204" charset="-122"/>
                <a:ea typeface="微软雅黑" panose="020B0503020204020204" charset="-122"/>
                <a:cs typeface="微软雅黑" panose="020B0503020204020204" charset="-122"/>
              </a:rPr>
              <a:t>]</a:t>
            </a:r>
            <a:endParaRPr lang="zh-CN" altLang="zh-CN" sz="1600" dirty="0">
              <a:solidFill>
                <a:schemeClr val="accent2"/>
              </a:solidFill>
              <a:latin typeface="微软雅黑" panose="020B0503020204020204" charset="-122"/>
              <a:ea typeface="微软雅黑" panose="020B0503020204020204" charset="-122"/>
              <a:cs typeface="微软雅黑" panose="020B0503020204020204" charset="-122"/>
            </a:endParaRPr>
          </a:p>
          <a:p>
            <a:pPr algn="ctr" eaLnBrk="1" hangingPunct="1">
              <a:lnSpc>
                <a:spcPct val="100000"/>
              </a:lnSpc>
              <a:buNone/>
            </a:pPr>
            <a:r>
              <a:rPr lang="zh-CN" altLang="zh-CN" sz="1600"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cs typeface="微软雅黑" panose="020B0503020204020204" charset="-122"/>
              </a:rPr>
              <a:t>大地震发生前，</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00000"/>
              </a:lnSpc>
              <a:buNone/>
            </a:pPr>
            <a:r>
              <a:rPr lang="zh-CN" altLang="en-US" sz="1600" b="1" dirty="0">
                <a:latin typeface="微软雅黑" panose="020B0503020204020204" charset="-122"/>
                <a:ea typeface="微软雅黑" panose="020B0503020204020204" charset="-122"/>
                <a:cs typeface="微软雅黑" panose="020B0503020204020204" charset="-122"/>
              </a:rPr>
              <a:t>在震中或附近地区常常出现形态各异的地光，</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00000"/>
              </a:lnSpc>
              <a:buNone/>
            </a:pPr>
            <a:r>
              <a:rPr lang="zh-CN" altLang="en-US" sz="1600" b="1" dirty="0">
                <a:latin typeface="微软雅黑" panose="020B0503020204020204" charset="-122"/>
                <a:ea typeface="微软雅黑" panose="020B0503020204020204" charset="-122"/>
                <a:cs typeface="微软雅黑" panose="020B0503020204020204" charset="-122"/>
              </a:rPr>
              <a:t>以白、红、黄、蓝色较为常见，</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00000"/>
              </a:lnSpc>
              <a:buNone/>
            </a:pPr>
            <a:r>
              <a:rPr lang="zh-CN" altLang="en-US" sz="1600" b="1" dirty="0">
                <a:latin typeface="微软雅黑" panose="020B0503020204020204" charset="-122"/>
                <a:ea typeface="微软雅黑" panose="020B0503020204020204" charset="-122"/>
                <a:cs typeface="微软雅黑" panose="020B0503020204020204" charset="-122"/>
              </a:rPr>
              <a:t>通常在夜晚天空较暗时才可见。</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00000"/>
              </a:lnSpc>
              <a:buNone/>
            </a:pPr>
            <a:r>
              <a:rPr lang="zh-CN" altLang="zh-CN" sz="1600" dirty="0">
                <a:solidFill>
                  <a:schemeClr val="accent2"/>
                </a:solidFill>
                <a:latin typeface="微软雅黑" panose="020B0503020204020204" charset="-122"/>
                <a:ea typeface="微软雅黑" panose="020B0503020204020204" charset="-122"/>
                <a:cs typeface="微软雅黑" panose="020B0503020204020204" charset="-122"/>
              </a:rPr>
              <a:t> </a:t>
            </a:r>
            <a:r>
              <a:rPr lang="zh-CN" altLang="zh-CN" sz="1600" b="1" dirty="0">
                <a:solidFill>
                  <a:schemeClr val="accent2"/>
                </a:solidFill>
                <a:latin typeface="微软雅黑" panose="020B0503020204020204" charset="-122"/>
                <a:ea typeface="微软雅黑" panose="020B0503020204020204" charset="-122"/>
                <a:cs typeface="微软雅黑" panose="020B0503020204020204" charset="-122"/>
              </a:rPr>
              <a:t>[</a:t>
            </a:r>
            <a:r>
              <a:rPr lang="zh-CN" altLang="en-US" sz="1600" b="1" dirty="0">
                <a:solidFill>
                  <a:schemeClr val="accent2"/>
                </a:solidFill>
                <a:latin typeface="微软雅黑" panose="020B0503020204020204" charset="-122"/>
                <a:ea typeface="微软雅黑" panose="020B0503020204020204" charset="-122"/>
                <a:cs typeface="微软雅黑" panose="020B0503020204020204" charset="-122"/>
              </a:rPr>
              <a:t>地声</a:t>
            </a:r>
            <a:r>
              <a:rPr lang="zh-CN" altLang="zh-CN" sz="1600" b="1" dirty="0">
                <a:solidFill>
                  <a:schemeClr val="accent2"/>
                </a:solidFill>
                <a:latin typeface="微软雅黑" panose="020B0503020204020204" charset="-122"/>
                <a:ea typeface="微软雅黑" panose="020B0503020204020204" charset="-122"/>
                <a:cs typeface="微软雅黑" panose="020B0503020204020204" charset="-122"/>
              </a:rPr>
              <a:t>]</a:t>
            </a:r>
            <a:endParaRPr lang="zh-CN" altLang="zh-CN" sz="1600" dirty="0">
              <a:solidFill>
                <a:schemeClr val="accent2"/>
              </a:solidFill>
              <a:latin typeface="微软雅黑" panose="020B0503020204020204" charset="-122"/>
              <a:ea typeface="微软雅黑" panose="020B0503020204020204" charset="-122"/>
              <a:cs typeface="微软雅黑" panose="020B0503020204020204" charset="-122"/>
            </a:endParaRPr>
          </a:p>
          <a:p>
            <a:pPr algn="ctr" eaLnBrk="1" hangingPunct="1">
              <a:lnSpc>
                <a:spcPct val="100000"/>
              </a:lnSpc>
              <a:buNone/>
            </a:pPr>
            <a:r>
              <a:rPr lang="zh-CN" altLang="zh-CN" sz="1600" dirty="0">
                <a:latin typeface="微软雅黑" panose="020B0503020204020204" charset="-122"/>
                <a:ea typeface="微软雅黑" panose="020B0503020204020204" charset="-122"/>
                <a:cs typeface="微软雅黑" panose="020B0503020204020204" charset="-122"/>
              </a:rPr>
              <a:t>          </a:t>
            </a:r>
            <a:r>
              <a:rPr lang="zh-CN" altLang="en-US" sz="1600" b="1" dirty="0">
                <a:latin typeface="微软雅黑" panose="020B0503020204020204" charset="-122"/>
                <a:ea typeface="微软雅黑" panose="020B0503020204020204" charset="-122"/>
                <a:cs typeface="微软雅黑" panose="020B0503020204020204" charset="-122"/>
              </a:rPr>
              <a:t>在地光发生后，有时会有地声。</a:t>
            </a:r>
            <a:endParaRPr lang="zh-CN" altLang="en-US" sz="1600" b="1" dirty="0">
              <a:latin typeface="微软雅黑" panose="020B0503020204020204" charset="-122"/>
              <a:ea typeface="微软雅黑" panose="020B0503020204020204" charset="-122"/>
              <a:cs typeface="微软雅黑" panose="020B0503020204020204" charset="-122"/>
            </a:endParaRPr>
          </a:p>
          <a:p>
            <a:pPr algn="ctr" eaLnBrk="1" hangingPunct="1">
              <a:lnSpc>
                <a:spcPct val="100000"/>
              </a:lnSpc>
              <a:buNone/>
            </a:pPr>
            <a:r>
              <a:rPr lang="zh-CN" altLang="en-US" sz="1600" b="1" dirty="0">
                <a:latin typeface="微软雅黑" panose="020B0503020204020204" charset="-122"/>
                <a:ea typeface="微软雅黑" panose="020B0503020204020204" charset="-122"/>
                <a:cs typeface="微软雅黑" panose="020B0503020204020204" charset="-122"/>
              </a:rPr>
              <a:t>多数像打雷，有时像狂风、炮鸣、狮吼等</a:t>
            </a:r>
            <a:r>
              <a:rPr lang="zh-CN" altLang="en-US" sz="1600" dirty="0">
                <a:latin typeface="微软雅黑" panose="020B0503020204020204" charset="-122"/>
                <a:ea typeface="微软雅黑" panose="020B0503020204020204" charset="-122"/>
                <a:cs typeface="微软雅黑" panose="020B0503020204020204" charset="-122"/>
              </a:rPr>
              <a:t>。</a:t>
            </a:r>
            <a:endParaRPr lang="zh-CN" altLang="en-US" sz="1600" dirty="0">
              <a:latin typeface="微软雅黑" panose="020B0503020204020204" charset="-122"/>
              <a:ea typeface="微软雅黑" panose="020B0503020204020204" charset="-122"/>
              <a:cs typeface="微软雅黑" panose="020B0503020204020204" charset="-122"/>
            </a:endParaRPr>
          </a:p>
          <a:p>
            <a:pPr algn="ctr" eaLnBrk="1" hangingPunct="1">
              <a:lnSpc>
                <a:spcPct val="150000"/>
              </a:lnSpc>
              <a:buNone/>
            </a:pPr>
            <a:endParaRPr lang="zh-CN" altLang="en-US" sz="1600" b="1" dirty="0">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364490" y="80551"/>
            <a:ext cx="2115820" cy="475615"/>
            <a:chOff x="511175" y="214536"/>
            <a:chExt cx="2115820" cy="475615"/>
          </a:xfrm>
        </p:grpSpPr>
        <p:grpSp>
          <p:nvGrpSpPr>
            <p:cNvPr id="3" name="组合 2"/>
            <p:cNvGrpSpPr/>
            <p:nvPr/>
          </p:nvGrpSpPr>
          <p:grpSpPr>
            <a:xfrm>
              <a:off x="511175" y="349027"/>
              <a:ext cx="432048" cy="248196"/>
              <a:chOff x="251520" y="267147"/>
              <a:chExt cx="501392" cy="288032"/>
            </a:xfrm>
            <a:solidFill>
              <a:srgbClr val="224184"/>
            </a:solidFill>
          </p:grpSpPr>
          <p:sp>
            <p:nvSpPr>
              <p:cNvPr id="5" name="燕尾形 4"/>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6" name="燕尾形 5"/>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4" name="文本框 3"/>
            <p:cNvSpPr txBox="1"/>
            <p:nvPr/>
          </p:nvSpPr>
          <p:spPr>
            <a:xfrm>
              <a:off x="899795" y="214536"/>
              <a:ext cx="1727200" cy="475615"/>
            </a:xfrm>
            <a:prstGeom prst="rect">
              <a:avLst/>
            </a:prstGeom>
            <a:noFill/>
          </p:spPr>
          <p:txBody>
            <a:bodyPr wrap="square" rtlCol="0" anchor="t">
              <a:spAutoFit/>
            </a:bodyPr>
            <a:lstStyle/>
            <a:p>
              <a:pPr algn="ctr" eaLnBrk="1" hangingPunct="1"/>
              <a:r>
                <a:rPr lang="zh-CN" altLang="en-US" sz="2500" b="1" dirty="0">
                  <a:solidFill>
                    <a:srgbClr val="224184"/>
                  </a:solidFill>
                  <a:ea typeface="黑体" panose="02010609060101010101" pitchFamily="49" charset="-122"/>
                  <a:sym typeface="+mn-ea"/>
                </a:rPr>
                <a:t>地震前兆</a:t>
              </a:r>
              <a:endParaRPr lang="zh-CN" altLang="zh-CN" sz="2500" b="1" dirty="0">
                <a:solidFill>
                  <a:srgbClr val="224184"/>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idx="1"/>
          </p:nvPr>
        </p:nvSpPr>
        <p:spPr>
          <a:xfrm>
            <a:off x="364490" y="673100"/>
            <a:ext cx="8341995" cy="4254500"/>
          </a:xfrm>
        </p:spPr>
        <p:txBody>
          <a:bodyPr vert="horz" wrap="square" lIns="68580" tIns="34290" rIns="68580" bIns="34290" anchor="t">
            <a:noAutofit/>
          </a:bodyPr>
          <a:lstStyle/>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紧急避震：</a:t>
            </a:r>
            <a:r>
              <a:rPr lang="zh-CN" sz="1400">
                <a:latin typeface="微软雅黑" panose="020B0503020204020204" charset="-122"/>
                <a:ea typeface="微软雅黑" panose="020B0503020204020204" charset="-122"/>
                <a:cs typeface="微软雅黑" panose="020B0503020204020204" charset="-122"/>
              </a:rPr>
              <a:t>采取自我保护措施，确保人身安全；</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切断危险源：</a:t>
            </a:r>
            <a:r>
              <a:rPr lang="zh-CN" sz="1400">
                <a:latin typeface="微软雅黑" panose="020B0503020204020204" charset="-122"/>
                <a:ea typeface="微软雅黑" panose="020B0503020204020204" charset="-122"/>
                <a:cs typeface="微软雅黑" panose="020B0503020204020204" charset="-122"/>
              </a:rPr>
              <a:t>紧急关闭一切生产设施；</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设定隔离区：</a:t>
            </a:r>
            <a:r>
              <a:rPr lang="zh-CN" sz="1400">
                <a:latin typeface="微软雅黑" panose="020B0503020204020204" charset="-122"/>
                <a:ea typeface="微软雅黑" panose="020B0503020204020204" charset="-122"/>
                <a:cs typeface="微软雅黑" panose="020B0503020204020204" charset="-122"/>
              </a:rPr>
              <a:t>组织力量对现场进行隔离、警戒；</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佩戴个人防护用品：</a:t>
            </a:r>
            <a:r>
              <a:rPr lang="zh-CN" sz="1400">
                <a:latin typeface="微软雅黑" panose="020B0503020204020204" charset="-122"/>
                <a:ea typeface="微软雅黑" panose="020B0503020204020204" charset="-122"/>
                <a:cs typeface="微软雅黑" panose="020B0503020204020204" charset="-122"/>
              </a:rPr>
              <a:t>应急人员应佩戴个人防护用品进入隔离区，实时监测空气中有毒物质的浓度；</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紧急疏散：</a:t>
            </a:r>
            <a:r>
              <a:rPr lang="zh-CN" sz="1400">
                <a:latin typeface="微软雅黑" panose="020B0503020204020204" charset="-122"/>
                <a:ea typeface="微软雅黑" panose="020B0503020204020204" charset="-122"/>
                <a:cs typeface="微软雅黑" panose="020B0503020204020204" charset="-122"/>
              </a:rPr>
              <a:t>转移隔离区内所有无关人员到安全场所；</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开展抢险工作：</a:t>
            </a:r>
            <a:r>
              <a:rPr lang="zh-CN" sz="1400">
                <a:latin typeface="微软雅黑" panose="020B0503020204020204" charset="-122"/>
                <a:ea typeface="微软雅黑" panose="020B0503020204020204" charset="-122"/>
                <a:cs typeface="微软雅黑" panose="020B0503020204020204" charset="-122"/>
              </a:rPr>
              <a:t>组织抢险救灾队伍、运输车辆、生命探测仪、照明设施、气体检测仪、防毒器具及各类</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a:latin typeface="微软雅黑" panose="020B0503020204020204" charset="-122"/>
                <a:ea typeface="微软雅黑" panose="020B0503020204020204" charset="-122"/>
                <a:cs typeface="微软雅黑" panose="020B0503020204020204" charset="-122"/>
              </a:rPr>
              <a:t>抢险、救灾、救护、救生器材；及时开展抢险工作，并全力搜寻和抢救伤员；必要时请求地方政府、部队</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a:latin typeface="微软雅黑" panose="020B0503020204020204" charset="-122"/>
                <a:ea typeface="微软雅黑" panose="020B0503020204020204" charset="-122"/>
                <a:cs typeface="微软雅黑" panose="020B0503020204020204" charset="-122"/>
              </a:rPr>
              <a:t>和社会团体参与营救；免费资料关注公</a:t>
            </a:r>
            <a:r>
              <a:rPr lang="en-US" altLang="zh-CN" sz="1400">
                <a:latin typeface="微软雅黑" panose="020B0503020204020204" charset="-122"/>
                <a:ea typeface="微软雅黑" panose="020B0503020204020204" charset="-122"/>
                <a:cs typeface="微软雅黑" panose="020B0503020204020204" charset="-122"/>
              </a:rPr>
              <a:t> </a:t>
            </a:r>
            <a:r>
              <a:rPr lang="zh-CN" sz="1400">
                <a:latin typeface="微软雅黑" panose="020B0503020204020204" charset="-122"/>
                <a:ea typeface="微软雅黑" panose="020B0503020204020204" charset="-122"/>
                <a:cs typeface="微软雅黑" panose="020B0503020204020204" charset="-122"/>
              </a:rPr>
              <a:t>众号:安全生产管理；</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控制泄漏源：</a:t>
            </a:r>
            <a:r>
              <a:rPr lang="zh-CN" sz="1400">
                <a:latin typeface="微软雅黑" panose="020B0503020204020204" charset="-122"/>
                <a:ea typeface="微软雅黑" panose="020B0503020204020204" charset="-122"/>
                <a:cs typeface="微软雅黑" panose="020B0503020204020204" charset="-122"/>
              </a:rPr>
              <a:t>以控制泄漏源，防止次生灾害发生为处置原则，实施堵漏、回收或处理泄漏物质； </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后勤保障：</a:t>
            </a:r>
            <a:r>
              <a:rPr lang="zh-CN" sz="1400">
                <a:latin typeface="微软雅黑" panose="020B0503020204020204" charset="-122"/>
                <a:ea typeface="微软雅黑" panose="020B0503020204020204" charset="-122"/>
                <a:cs typeface="微软雅黑" panose="020B0503020204020204" charset="-122"/>
              </a:rPr>
              <a:t>确保应急救援人员和被疏散人员的生活后勤保障。</a:t>
            </a:r>
            <a:endParaRPr lang="zh-CN" sz="1400">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364490" y="80551"/>
            <a:ext cx="2927350" cy="475615"/>
            <a:chOff x="511175" y="214536"/>
            <a:chExt cx="2927350" cy="475615"/>
          </a:xfrm>
        </p:grpSpPr>
        <p:grpSp>
          <p:nvGrpSpPr>
            <p:cNvPr id="3" name="组合 2"/>
            <p:cNvGrpSpPr/>
            <p:nvPr/>
          </p:nvGrpSpPr>
          <p:grpSpPr>
            <a:xfrm>
              <a:off x="511175" y="349027"/>
              <a:ext cx="432048" cy="248196"/>
              <a:chOff x="251520" y="267147"/>
              <a:chExt cx="501392" cy="288032"/>
            </a:xfrm>
            <a:solidFill>
              <a:srgbClr val="224184"/>
            </a:solidFill>
          </p:grpSpPr>
          <p:sp>
            <p:nvSpPr>
              <p:cNvPr id="5" name="燕尾形 4"/>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6" name="燕尾形 5"/>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4" name="文本框 3"/>
            <p:cNvSpPr txBox="1"/>
            <p:nvPr/>
          </p:nvSpPr>
          <p:spPr>
            <a:xfrm>
              <a:off x="899795" y="214536"/>
              <a:ext cx="2538730" cy="475615"/>
            </a:xfrm>
            <a:prstGeom prst="rect">
              <a:avLst/>
            </a:prstGeom>
            <a:noFill/>
          </p:spPr>
          <p:txBody>
            <a:bodyPr wrap="square" rtlCol="0" anchor="t">
              <a:spAutoFit/>
            </a:bodyPr>
            <a:lstStyle/>
            <a:p>
              <a:pPr algn="l">
                <a:lnSpc>
                  <a:spcPct val="100000"/>
                </a:lnSpc>
              </a:pPr>
              <a:r>
                <a:rPr lang="zh-CN" altLang="zh-CN" sz="2500" b="1" dirty="0">
                  <a:solidFill>
                    <a:srgbClr val="224184"/>
                  </a:solidFill>
                  <a:latin typeface="微软雅黑" panose="020B0503020204020204" charset="-122"/>
                  <a:ea typeface="微软雅黑" panose="020B0503020204020204" charset="-122"/>
                  <a:sym typeface="+mn-ea"/>
                </a:rPr>
                <a:t>工厂地震时自救</a:t>
              </a:r>
              <a:endParaRPr lang="zh-CN" altLang="zh-CN" sz="2500" b="1" dirty="0">
                <a:solidFill>
                  <a:srgbClr val="224184"/>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idx="1"/>
          </p:nvPr>
        </p:nvSpPr>
        <p:spPr>
          <a:xfrm>
            <a:off x="364490" y="673100"/>
            <a:ext cx="8341995" cy="4254500"/>
          </a:xfrm>
        </p:spPr>
        <p:txBody>
          <a:bodyPr vert="horz" wrap="square" lIns="68580" tIns="34290" rIns="68580" bIns="34290" anchor="t">
            <a:noAutofit/>
          </a:bodyPr>
          <a:lstStyle/>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千万别钻床底下：</a:t>
            </a:r>
            <a:endParaRPr lang="zh-CN" sz="1400" b="1">
              <a:solidFill>
                <a:srgbClr val="C00000"/>
              </a:solidFill>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en-US" altLang="zh-CN" sz="1400">
                <a:latin typeface="微软雅黑" panose="020B0503020204020204" charset="-122"/>
                <a:ea typeface="微软雅黑" panose="020B0503020204020204" charset="-122"/>
                <a:cs typeface="微软雅黑" panose="020B0503020204020204" charset="-122"/>
              </a:rPr>
              <a:t>       </a:t>
            </a:r>
            <a:r>
              <a:rPr lang="zh-CN" sz="1400">
                <a:latin typeface="微软雅黑" panose="020B0503020204020204" charset="-122"/>
                <a:ea typeface="微软雅黑" panose="020B0503020204020204" charset="-122"/>
                <a:cs typeface="微软雅黑" panose="020B0503020204020204" charset="-122"/>
              </a:rPr>
              <a:t>地震后房屋倒塌有时会在室内形成三角空间，这些地方是人们得以幸存的相对安全地点，可称其为避震空间，它包括床沿下、坚固家具下、内墙墙根、墙角等开间小的地方。以前人们认为钻到床底下最安全，但床底下能躲不能逃，并非最佳的躲藏之处。</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躲开头上悬挂物：</a:t>
            </a:r>
            <a:endParaRPr lang="zh-CN" sz="1400" b="1">
              <a:solidFill>
                <a:srgbClr val="C00000"/>
              </a:solidFill>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en-US" altLang="zh-CN" sz="1400">
                <a:latin typeface="微软雅黑" panose="020B0503020204020204" charset="-122"/>
                <a:ea typeface="微软雅黑" panose="020B0503020204020204" charset="-122"/>
                <a:cs typeface="微软雅黑" panose="020B0503020204020204" charset="-122"/>
              </a:rPr>
              <a:t>       </a:t>
            </a:r>
            <a:r>
              <a:rPr lang="zh-CN" sz="1400">
                <a:latin typeface="微软雅黑" panose="020B0503020204020204" charset="-122"/>
                <a:ea typeface="微软雅黑" panose="020B0503020204020204" charset="-122"/>
                <a:cs typeface="微软雅黑" panose="020B0503020204020204" charset="-122"/>
              </a:rPr>
              <a:t>要选择上面没有悬挂物，附近没有电源插头的地方，以防上面的悬挂物落下砸伤及电源线着火引发的次生灾害。</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衣柜绝不允许进去：</a:t>
            </a:r>
            <a:endParaRPr lang="zh-CN" sz="1400" b="1">
              <a:solidFill>
                <a:srgbClr val="C00000"/>
              </a:solidFill>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en-US" altLang="zh-CN" sz="1400">
                <a:latin typeface="微软雅黑" panose="020B0503020204020204" charset="-122"/>
                <a:ea typeface="微软雅黑" panose="020B0503020204020204" charset="-122"/>
                <a:cs typeface="微软雅黑" panose="020B0503020204020204" charset="-122"/>
              </a:rPr>
              <a:t>       </a:t>
            </a:r>
            <a:r>
              <a:rPr lang="zh-CN" sz="1400">
                <a:latin typeface="微软雅黑" panose="020B0503020204020204" charset="-122"/>
                <a:ea typeface="微软雅黑" panose="020B0503020204020204" charset="-122"/>
                <a:cs typeface="微软雅黑" panose="020B0503020204020204" charset="-122"/>
              </a:rPr>
              <a:t>唐山地震时，有人钻进衣柜躲藏，几天后救援队发现时，人是完好的，但最后憋死了。</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把门打开：</a:t>
            </a:r>
            <a:endParaRPr lang="zh-CN" sz="1400" b="1">
              <a:solidFill>
                <a:srgbClr val="C00000"/>
              </a:solidFill>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en-US" altLang="zh-CN" sz="1400">
                <a:latin typeface="微软雅黑" panose="020B0503020204020204" charset="-122"/>
                <a:ea typeface="微软雅黑" panose="020B0503020204020204" charset="-122"/>
                <a:cs typeface="微软雅黑" panose="020B0503020204020204" charset="-122"/>
              </a:rPr>
              <a:t>       </a:t>
            </a:r>
            <a:r>
              <a:rPr lang="zh-CN" sz="1400">
                <a:latin typeface="微软雅黑" panose="020B0503020204020204" charset="-122"/>
                <a:ea typeface="微软雅黑" panose="020B0503020204020204" charset="-122"/>
                <a:cs typeface="微软雅黑" panose="020B0503020204020204" charset="-122"/>
              </a:rPr>
              <a:t>躲藏地点离门近点，门最好打开，可以背靠在门框上，手抱头，待地震结束时准备随时转移，为逃生准备活路。</a:t>
            </a:r>
            <a:endParaRPr lang="zh-CN" sz="1400">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364490" y="80551"/>
            <a:ext cx="3150870" cy="475615"/>
            <a:chOff x="511175" y="214536"/>
            <a:chExt cx="3150870" cy="475615"/>
          </a:xfrm>
        </p:grpSpPr>
        <p:grpSp>
          <p:nvGrpSpPr>
            <p:cNvPr id="3" name="组合 2"/>
            <p:cNvGrpSpPr/>
            <p:nvPr/>
          </p:nvGrpSpPr>
          <p:grpSpPr>
            <a:xfrm>
              <a:off x="511175" y="349027"/>
              <a:ext cx="432048" cy="248196"/>
              <a:chOff x="251520" y="267147"/>
              <a:chExt cx="501392" cy="288032"/>
            </a:xfrm>
            <a:solidFill>
              <a:srgbClr val="224184"/>
            </a:solidFill>
          </p:grpSpPr>
          <p:sp>
            <p:nvSpPr>
              <p:cNvPr id="5" name="燕尾形 4"/>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6" name="燕尾形 5"/>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4" name="文本框 3"/>
            <p:cNvSpPr txBox="1"/>
            <p:nvPr/>
          </p:nvSpPr>
          <p:spPr>
            <a:xfrm>
              <a:off x="899795" y="214536"/>
              <a:ext cx="2762250" cy="475615"/>
            </a:xfrm>
            <a:prstGeom prst="rect">
              <a:avLst/>
            </a:prstGeom>
            <a:noFill/>
          </p:spPr>
          <p:txBody>
            <a:bodyPr wrap="square" rtlCol="0" anchor="t">
              <a:spAutoFit/>
            </a:bodyPr>
            <a:lstStyle/>
            <a:p>
              <a:pPr algn="l">
                <a:lnSpc>
                  <a:spcPct val="100000"/>
                </a:lnSpc>
              </a:pPr>
              <a:r>
                <a:rPr lang="zh-CN" altLang="zh-CN" sz="2500" b="1" dirty="0">
                  <a:solidFill>
                    <a:srgbClr val="224184"/>
                  </a:solidFill>
                  <a:latin typeface="微软雅黑" panose="020B0503020204020204" charset="-122"/>
                  <a:ea typeface="微软雅黑" panose="020B0503020204020204" charset="-122"/>
                  <a:sym typeface="+mn-ea"/>
                </a:rPr>
                <a:t>卧室里地震时自救</a:t>
              </a:r>
              <a:endParaRPr lang="zh-CN" altLang="zh-CN" sz="2500" b="1" dirty="0">
                <a:solidFill>
                  <a:srgbClr val="224184"/>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idx="1"/>
          </p:nvPr>
        </p:nvSpPr>
        <p:spPr>
          <a:xfrm>
            <a:off x="243205" y="444500"/>
            <a:ext cx="8635365" cy="4722495"/>
          </a:xfrm>
        </p:spPr>
        <p:txBody>
          <a:bodyPr vert="horz" wrap="square" lIns="68580" tIns="34290" rIns="68580" bIns="34290" anchor="t">
            <a:noAutofit/>
          </a:bodyPr>
          <a:lstStyle/>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远离高层楼的窗户：</a:t>
            </a:r>
            <a:r>
              <a:rPr lang="zh-CN" sz="1400">
                <a:latin typeface="微软雅黑" panose="020B0503020204020204" charset="-122"/>
                <a:ea typeface="微软雅黑" panose="020B0503020204020204" charset="-122"/>
                <a:cs typeface="微软雅黑" panose="020B0503020204020204" charset="-122"/>
              </a:rPr>
              <a:t>地震时，高层楼面向马路的那面墙很不稳定，高层楼的窗户更要远离。现在的楼一般都是框架式结构，砖起到的作用是隔风隔雨，但不承重。地震时，常常是框架在，墙没了，如果人躲在窗户下，很容易被甩出去。</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千万不能坐电梯：</a:t>
            </a:r>
            <a:r>
              <a:rPr lang="zh-CN" sz="1400">
                <a:latin typeface="微软雅黑" panose="020B0503020204020204" charset="-122"/>
                <a:ea typeface="微软雅黑" panose="020B0503020204020204" charset="-122"/>
                <a:cs typeface="微软雅黑" panose="020B0503020204020204" charset="-122"/>
              </a:rPr>
              <a:t>地震发生时，千万不能使用电梯。一旦断电，上不来下不去就卡在里面出不来了。万一在搭乘电梯时遇到地震，可将操作盘上各楼层的按钮全部按下，一旦停下，迅速离开电梯，确认安全后避难。</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往哪儿跑要看情况：</a:t>
            </a:r>
            <a:r>
              <a:rPr lang="zh-CN" sz="1400">
                <a:latin typeface="微软雅黑" panose="020B0503020204020204" charset="-122"/>
                <a:ea typeface="微软雅黑" panose="020B0503020204020204" charset="-122"/>
                <a:cs typeface="微软雅黑" panose="020B0503020204020204" charset="-122"/>
              </a:rPr>
              <a:t>地震发生后，一定要往下跑吗？答案是不一定。尤其是住在高楼层的住户而言，往哪儿跑的原则应该是就近——离地面近就往地面跑，离楼顶近就往楼顶跑，总之，“见天见地”都能够和外界接触，相对更安全。</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确认逃生通道还是过火通道：</a:t>
            </a:r>
            <a:r>
              <a:rPr lang="zh-CN" sz="1400">
                <a:latin typeface="微软雅黑" panose="020B0503020204020204" charset="-122"/>
                <a:ea typeface="微软雅黑" panose="020B0503020204020204" charset="-122"/>
                <a:cs typeface="微软雅黑" panose="020B0503020204020204" charset="-122"/>
              </a:rPr>
              <a:t>逃生时，一定要走逃生通道。高楼本身就是拔火罐，现在的高楼在设计时，有的设计了专门的过火通道，是用于疏通火情的，千万要分清楚。</a:t>
            </a:r>
            <a:endParaRPr lang="zh-CN" sz="1400">
              <a:latin typeface="微软雅黑" panose="020B0503020204020204" charset="-122"/>
              <a:ea typeface="微软雅黑" panose="020B0503020204020204" charset="-122"/>
              <a:cs typeface="微软雅黑" panose="020B0503020204020204" charset="-122"/>
            </a:endParaRPr>
          </a:p>
          <a:p>
            <a:pPr algn="l" eaLnBrk="1" hangingPunct="1">
              <a:lnSpc>
                <a:spcPct val="150000"/>
              </a:lnSpc>
              <a:buNone/>
            </a:pPr>
            <a:r>
              <a:rPr lang="zh-CN" sz="1400" b="1">
                <a:solidFill>
                  <a:srgbClr val="C00000"/>
                </a:solidFill>
                <a:latin typeface="微软雅黑" panose="020B0503020204020204" charset="-122"/>
                <a:ea typeface="微软雅黑" panose="020B0503020204020204" charset="-122"/>
                <a:cs typeface="微软雅黑" panose="020B0503020204020204" charset="-122"/>
              </a:rPr>
              <a:t>逃生绳使用分人群：</a:t>
            </a:r>
            <a:r>
              <a:rPr lang="zh-CN" sz="1400">
                <a:latin typeface="微软雅黑" panose="020B0503020204020204" charset="-122"/>
                <a:ea typeface="微软雅黑" panose="020B0503020204020204" charset="-122"/>
                <a:cs typeface="微软雅黑" panose="020B0503020204020204" charset="-122"/>
              </a:rPr>
              <a:t>有的家庭备有逃生设备，比如速降绳，使用时一定要在一轮地震波结束后的平静期。提醒您的是，使用速降绳的人一定是经过训练的，速降过程中需要脚的借力支撑，否则跟跳楼没什么区别，只是多了根绳而已。</a:t>
            </a:r>
            <a:endParaRPr lang="zh-CN" sz="1400">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364490" y="80551"/>
            <a:ext cx="3150870" cy="475615"/>
            <a:chOff x="511175" y="214536"/>
            <a:chExt cx="3150870" cy="475615"/>
          </a:xfrm>
        </p:grpSpPr>
        <p:grpSp>
          <p:nvGrpSpPr>
            <p:cNvPr id="3" name="组合 2"/>
            <p:cNvGrpSpPr/>
            <p:nvPr/>
          </p:nvGrpSpPr>
          <p:grpSpPr>
            <a:xfrm>
              <a:off x="511175" y="349027"/>
              <a:ext cx="432048" cy="248196"/>
              <a:chOff x="251520" y="267147"/>
              <a:chExt cx="501392" cy="288032"/>
            </a:xfrm>
            <a:solidFill>
              <a:srgbClr val="224184"/>
            </a:solidFill>
          </p:grpSpPr>
          <p:sp>
            <p:nvSpPr>
              <p:cNvPr id="5" name="燕尾形 4"/>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6" name="燕尾形 5"/>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4" name="文本框 3"/>
            <p:cNvSpPr txBox="1"/>
            <p:nvPr/>
          </p:nvSpPr>
          <p:spPr>
            <a:xfrm>
              <a:off x="899795" y="214536"/>
              <a:ext cx="2762250" cy="475615"/>
            </a:xfrm>
            <a:prstGeom prst="rect">
              <a:avLst/>
            </a:prstGeom>
            <a:noFill/>
          </p:spPr>
          <p:txBody>
            <a:bodyPr wrap="square" rtlCol="0" anchor="t">
              <a:spAutoFit/>
            </a:bodyPr>
            <a:lstStyle/>
            <a:p>
              <a:pPr algn="l">
                <a:lnSpc>
                  <a:spcPct val="100000"/>
                </a:lnSpc>
              </a:pPr>
              <a:r>
                <a:rPr lang="zh-CN" altLang="zh-CN" sz="2500" b="1" dirty="0">
                  <a:solidFill>
                    <a:srgbClr val="224184"/>
                  </a:solidFill>
                  <a:latin typeface="微软雅黑" panose="020B0503020204020204" charset="-122"/>
                  <a:ea typeface="微软雅黑" panose="020B0503020204020204" charset="-122"/>
                  <a:sym typeface="+mn-ea"/>
                </a:rPr>
                <a:t>高楼里地震时自救</a:t>
              </a:r>
              <a:endParaRPr lang="zh-CN" altLang="zh-CN" sz="2500" b="1" dirty="0">
                <a:solidFill>
                  <a:srgbClr val="224184"/>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70175" y="1940466"/>
            <a:ext cx="4760595" cy="1014730"/>
            <a:chOff x="511175" y="-33749"/>
            <a:chExt cx="4760595" cy="1014730"/>
          </a:xfrm>
        </p:grpSpPr>
        <p:grpSp>
          <p:nvGrpSpPr>
            <p:cNvPr id="4" name="组合 3"/>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ndParaRPr>
              </a:p>
            </p:txBody>
          </p:sp>
        </p:grpSp>
        <p:sp>
          <p:nvSpPr>
            <p:cNvPr id="5" name="文本框 4"/>
            <p:cNvSpPr txBox="1"/>
            <p:nvPr/>
          </p:nvSpPr>
          <p:spPr>
            <a:xfrm>
              <a:off x="1085215" y="-33749"/>
              <a:ext cx="4186555" cy="1014730"/>
            </a:xfrm>
            <a:prstGeom prst="rect">
              <a:avLst/>
            </a:prstGeom>
            <a:noFill/>
          </p:spPr>
          <p:txBody>
            <a:bodyPr wrap="square" rtlCol="0" anchor="t">
              <a:spAutoFit/>
            </a:bodyPr>
            <a:lstStyle/>
            <a:p>
              <a:pPr algn="l"/>
              <a:r>
                <a:rPr lang="zh-CN" altLang="zh-CN" sz="6000" b="1" dirty="0">
                  <a:solidFill>
                    <a:srgbClr val="224184"/>
                  </a:solidFill>
                  <a:latin typeface="微软雅黑" panose="020B0503020204020204" charset="-122"/>
                  <a:ea typeface="微软雅黑" panose="020B0503020204020204" charset="-122"/>
                  <a:sym typeface="+mn-ea"/>
                </a:rPr>
                <a:t>防洪防汛</a:t>
              </a:r>
              <a:endParaRPr lang="zh-CN" altLang="zh-CN" sz="6000" b="1" dirty="0">
                <a:solidFill>
                  <a:srgbClr val="224184"/>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4490" y="80551"/>
            <a:ext cx="3783330" cy="475615"/>
            <a:chOff x="511175" y="214536"/>
            <a:chExt cx="3783330" cy="475615"/>
          </a:xfrm>
        </p:grpSpPr>
        <p:grpSp>
          <p:nvGrpSpPr>
            <p:cNvPr id="3" name="组合 2"/>
            <p:cNvGrpSpPr/>
            <p:nvPr/>
          </p:nvGrpSpPr>
          <p:grpSpPr>
            <a:xfrm>
              <a:off x="511175" y="349027"/>
              <a:ext cx="432048" cy="248196"/>
              <a:chOff x="251520" y="267147"/>
              <a:chExt cx="501392" cy="288032"/>
            </a:xfrm>
            <a:solidFill>
              <a:srgbClr val="224184"/>
            </a:solidFill>
          </p:grpSpPr>
          <p:sp>
            <p:nvSpPr>
              <p:cNvPr id="5" name="燕尾形 4"/>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6" name="燕尾形 5"/>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4" name="文本框 3"/>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汛期易发的自然灾害</a:t>
              </a:r>
              <a:endParaRPr lang="zh-CN" altLang="en-US" sz="2500" b="1" dirty="0" smtClean="0">
                <a:solidFill>
                  <a:srgbClr val="224184"/>
                </a:solidFill>
                <a:latin typeface="华文隶书" pitchFamily="2" charset="-122"/>
                <a:ea typeface="华文隶书" pitchFamily="2" charset="-122"/>
                <a:sym typeface="+mn-ea"/>
              </a:endParaRPr>
            </a:p>
          </p:txBody>
        </p:sp>
      </p:grpSp>
      <p:sp>
        <p:nvSpPr>
          <p:cNvPr id="8" name="TextBox 7"/>
          <p:cNvSpPr txBox="1"/>
          <p:nvPr/>
        </p:nvSpPr>
        <p:spPr>
          <a:xfrm>
            <a:off x="3992420" y="1393023"/>
            <a:ext cx="505460" cy="1125149"/>
          </a:xfrm>
          <a:prstGeom prst="rect">
            <a:avLst/>
          </a:prstGeom>
          <a:noFill/>
        </p:spPr>
        <p:txBody>
          <a:bodyPr vert="eaVert" wrap="square" rtlCol="0">
            <a:spAutoFit/>
          </a:bodyPr>
          <a:lstStyle/>
          <a:p>
            <a:pPr algn="ctr"/>
            <a:r>
              <a:rPr lang="zh-CN" altLang="en-US" sz="2100" dirty="0" smtClean="0">
                <a:solidFill>
                  <a:srgbClr val="FF0000"/>
                </a:solidFill>
                <a:latin typeface="华文隶书" pitchFamily="2" charset="-122"/>
                <a:ea typeface="华文隶书" pitchFamily="2" charset="-122"/>
              </a:rPr>
              <a:t>塌方</a:t>
            </a:r>
            <a:endParaRPr lang="zh-CN" altLang="en-US" sz="2100" dirty="0">
              <a:solidFill>
                <a:srgbClr val="FF0000"/>
              </a:solidFill>
              <a:latin typeface="华文隶书" pitchFamily="2" charset="-122"/>
              <a:ea typeface="华文隶书" pitchFamily="2" charset="-122"/>
            </a:endParaRPr>
          </a:p>
        </p:txBody>
      </p:sp>
      <p:sp>
        <p:nvSpPr>
          <p:cNvPr id="9" name="TextBox 8"/>
          <p:cNvSpPr txBox="1"/>
          <p:nvPr/>
        </p:nvSpPr>
        <p:spPr>
          <a:xfrm>
            <a:off x="4495168" y="1393023"/>
            <a:ext cx="505460" cy="1125149"/>
          </a:xfrm>
          <a:prstGeom prst="rect">
            <a:avLst/>
          </a:prstGeom>
          <a:noFill/>
        </p:spPr>
        <p:txBody>
          <a:bodyPr vert="eaVert" wrap="square" rtlCol="0">
            <a:spAutoFit/>
          </a:bodyPr>
          <a:lstStyle/>
          <a:p>
            <a:pPr algn="ctr"/>
            <a:r>
              <a:rPr lang="zh-CN" altLang="en-US" sz="2100" dirty="0" smtClean="0">
                <a:solidFill>
                  <a:srgbClr val="FF0000"/>
                </a:solidFill>
                <a:latin typeface="华文隶书" pitchFamily="2" charset="-122"/>
                <a:ea typeface="华文隶书" pitchFamily="2" charset="-122"/>
              </a:rPr>
              <a:t>雷击</a:t>
            </a:r>
            <a:endParaRPr lang="zh-CN" altLang="en-US" sz="2100" dirty="0">
              <a:solidFill>
                <a:srgbClr val="FF0000"/>
              </a:solidFill>
              <a:latin typeface="华文隶书" pitchFamily="2" charset="-122"/>
              <a:ea typeface="华文隶书" pitchFamily="2" charset="-122"/>
            </a:endParaRPr>
          </a:p>
        </p:txBody>
      </p:sp>
      <p:sp>
        <p:nvSpPr>
          <p:cNvPr id="10" name="TextBox 9"/>
          <p:cNvSpPr txBox="1"/>
          <p:nvPr/>
        </p:nvSpPr>
        <p:spPr>
          <a:xfrm>
            <a:off x="4012961" y="3321849"/>
            <a:ext cx="505460" cy="1232306"/>
          </a:xfrm>
          <a:prstGeom prst="rect">
            <a:avLst/>
          </a:prstGeom>
          <a:noFill/>
        </p:spPr>
        <p:txBody>
          <a:bodyPr vert="eaVert" wrap="square" rtlCol="0">
            <a:spAutoFit/>
          </a:bodyPr>
          <a:lstStyle/>
          <a:p>
            <a:pPr algn="ctr"/>
            <a:r>
              <a:rPr lang="zh-CN" altLang="en-US" sz="2100" dirty="0" smtClean="0">
                <a:solidFill>
                  <a:srgbClr val="FF0000"/>
                </a:solidFill>
                <a:latin typeface="华文隶书" pitchFamily="2" charset="-122"/>
                <a:ea typeface="华文隶书" pitchFamily="2" charset="-122"/>
              </a:rPr>
              <a:t>水土流失</a:t>
            </a:r>
            <a:endParaRPr lang="zh-CN" altLang="en-US" sz="2100" dirty="0">
              <a:solidFill>
                <a:srgbClr val="FF0000"/>
              </a:solidFill>
              <a:latin typeface="华文隶书" pitchFamily="2" charset="-122"/>
              <a:ea typeface="华文隶书" pitchFamily="2" charset="-122"/>
            </a:endParaRPr>
          </a:p>
        </p:txBody>
      </p:sp>
      <p:sp>
        <p:nvSpPr>
          <p:cNvPr id="11" name="TextBox 10"/>
          <p:cNvSpPr txBox="1"/>
          <p:nvPr/>
        </p:nvSpPr>
        <p:spPr>
          <a:xfrm>
            <a:off x="4495168" y="3321849"/>
            <a:ext cx="505460" cy="1232306"/>
          </a:xfrm>
          <a:prstGeom prst="rect">
            <a:avLst/>
          </a:prstGeom>
          <a:noFill/>
        </p:spPr>
        <p:txBody>
          <a:bodyPr vert="eaVert" wrap="square" rtlCol="0">
            <a:spAutoFit/>
          </a:bodyPr>
          <a:lstStyle/>
          <a:p>
            <a:pPr algn="ctr"/>
            <a:r>
              <a:rPr lang="zh-CN" altLang="en-US" sz="2100" dirty="0" smtClean="0">
                <a:solidFill>
                  <a:srgbClr val="FF0000"/>
                </a:solidFill>
                <a:latin typeface="华文隶书" pitchFamily="2" charset="-122"/>
                <a:ea typeface="华文隶书" pitchFamily="2" charset="-122"/>
              </a:rPr>
              <a:t>地面塌陷</a:t>
            </a:r>
            <a:endParaRPr lang="zh-CN" altLang="en-US" sz="2100" dirty="0">
              <a:solidFill>
                <a:srgbClr val="FF0000"/>
              </a:solidFill>
              <a:latin typeface="华文隶书" pitchFamily="2" charset="-122"/>
              <a:ea typeface="华文隶书" pitchFamily="2" charset="-122"/>
            </a:endParaRPr>
          </a:p>
        </p:txBody>
      </p:sp>
      <p:pic>
        <p:nvPicPr>
          <p:cNvPr id="18434" name="Picture 2"/>
          <p:cNvPicPr>
            <a:picLocks noChangeAspect="1" noChangeArrowheads="1"/>
          </p:cNvPicPr>
          <p:nvPr/>
        </p:nvPicPr>
        <p:blipFill>
          <a:blip r:embed="rId1"/>
          <a:srcRect/>
          <a:stretch>
            <a:fillRect/>
          </a:stretch>
        </p:blipFill>
        <p:spPr bwMode="auto">
          <a:xfrm>
            <a:off x="1357290" y="1071551"/>
            <a:ext cx="2732504" cy="1834811"/>
          </a:xfrm>
          <a:prstGeom prst="rect">
            <a:avLst/>
          </a:prstGeom>
          <a:noFill/>
          <a:ln w="9525">
            <a:noFill/>
            <a:miter lim="800000"/>
            <a:headEnd/>
            <a:tailEnd/>
          </a:ln>
          <a:effectLst/>
        </p:spPr>
      </p:pic>
      <p:pic>
        <p:nvPicPr>
          <p:cNvPr id="18435" name="Picture 3"/>
          <p:cNvPicPr>
            <a:picLocks noChangeAspect="1" noChangeArrowheads="1"/>
          </p:cNvPicPr>
          <p:nvPr/>
        </p:nvPicPr>
        <p:blipFill>
          <a:blip r:embed="rId2"/>
          <a:srcRect/>
          <a:stretch>
            <a:fillRect/>
          </a:stretch>
        </p:blipFill>
        <p:spPr bwMode="auto">
          <a:xfrm>
            <a:off x="1357290" y="3000378"/>
            <a:ext cx="2732504" cy="1768091"/>
          </a:xfrm>
          <a:prstGeom prst="rect">
            <a:avLst/>
          </a:prstGeom>
          <a:noFill/>
          <a:ln w="9525">
            <a:noFill/>
            <a:miter lim="800000"/>
            <a:headEnd/>
            <a:tailEnd/>
          </a:ln>
          <a:effectLst/>
        </p:spPr>
      </p:pic>
      <p:pic>
        <p:nvPicPr>
          <p:cNvPr id="18436" name="Picture 4"/>
          <p:cNvPicPr>
            <a:picLocks noChangeAspect="1" noChangeArrowheads="1"/>
          </p:cNvPicPr>
          <p:nvPr/>
        </p:nvPicPr>
        <p:blipFill>
          <a:blip r:embed="rId3"/>
          <a:srcRect/>
          <a:stretch>
            <a:fillRect/>
          </a:stretch>
        </p:blipFill>
        <p:spPr bwMode="auto">
          <a:xfrm>
            <a:off x="4947050" y="3053957"/>
            <a:ext cx="2839661" cy="1714512"/>
          </a:xfrm>
          <a:prstGeom prst="rect">
            <a:avLst/>
          </a:prstGeom>
          <a:noFill/>
          <a:ln w="9525">
            <a:noFill/>
            <a:miter lim="800000"/>
            <a:headEnd/>
            <a:tailEnd/>
          </a:ln>
          <a:effectLst/>
        </p:spPr>
      </p:pic>
      <p:pic>
        <p:nvPicPr>
          <p:cNvPr id="18437" name="Picture 5"/>
          <p:cNvPicPr>
            <a:picLocks noChangeAspect="1" noChangeArrowheads="1"/>
          </p:cNvPicPr>
          <p:nvPr/>
        </p:nvPicPr>
        <p:blipFill>
          <a:blip r:embed="rId4"/>
          <a:srcRect/>
          <a:stretch>
            <a:fillRect/>
          </a:stretch>
        </p:blipFill>
        <p:spPr bwMode="auto">
          <a:xfrm>
            <a:off x="4947050" y="1071552"/>
            <a:ext cx="2839660" cy="1875248"/>
          </a:xfrm>
          <a:prstGeom prst="rect">
            <a:avLst/>
          </a:prstGeom>
          <a:noFill/>
          <a:ln w="9525">
            <a:noFill/>
            <a:miter lim="800000"/>
            <a:headEnd/>
            <a:tailEnd/>
          </a:ln>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511175" y="214536"/>
            <a:ext cx="1540545" cy="477054"/>
            <a:chOff x="511175" y="214536"/>
            <a:chExt cx="1540545" cy="477054"/>
          </a:xfrm>
        </p:grpSpPr>
        <p:grpSp>
          <p:nvGrpSpPr>
            <p:cNvPr id="4" name="组合 3"/>
            <p:cNvGrpSpPr/>
            <p:nvPr/>
          </p:nvGrpSpPr>
          <p:grpSpPr>
            <a:xfrm>
              <a:off x="511175" y="349027"/>
              <a:ext cx="432048" cy="248196"/>
              <a:chOff x="251520" y="267147"/>
              <a:chExt cx="501392" cy="288032"/>
            </a:xfrm>
            <a:solidFill>
              <a:srgbClr val="224184"/>
            </a:solidFill>
          </p:grpSpPr>
          <p:sp>
            <p:nvSpPr>
              <p:cNvPr id="2" name="燕尾形 1"/>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燕尾形 2"/>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 name="文本框 5"/>
            <p:cNvSpPr txBox="1"/>
            <p:nvPr/>
          </p:nvSpPr>
          <p:spPr>
            <a:xfrm>
              <a:off x="899592" y="214536"/>
              <a:ext cx="1152128" cy="477054"/>
            </a:xfrm>
            <a:prstGeom prst="rect">
              <a:avLst/>
            </a:prstGeom>
            <a:noFill/>
          </p:spPr>
          <p:txBody>
            <a:bodyPr wrap="square" rtlCol="0" anchor="t">
              <a:spAutoFit/>
            </a:bodyPr>
            <a:lstStyle/>
            <a:p>
              <a:pPr algn="l"/>
              <a:r>
                <a:rPr lang="zh-CN" altLang="zh-CN" sz="2500" b="1" dirty="0">
                  <a:solidFill>
                    <a:srgbClr val="224184"/>
                  </a:solidFill>
                  <a:latin typeface="微软雅黑" panose="020B0503020204020204" charset="-122"/>
                  <a:ea typeface="微软雅黑" panose="020B0503020204020204" charset="-122"/>
                  <a:sym typeface="+mn-ea"/>
                </a:rPr>
                <a:t>前言</a:t>
              </a:r>
              <a:endParaRPr lang="zh-CN" altLang="zh-CN" sz="2500" b="1" dirty="0">
                <a:solidFill>
                  <a:srgbClr val="224184"/>
                </a:solidFill>
                <a:latin typeface="微软雅黑" panose="020B0503020204020204" charset="-122"/>
                <a:ea typeface="微软雅黑" panose="020B0503020204020204" charset="-122"/>
                <a:sym typeface="+mn-ea"/>
              </a:endParaRPr>
            </a:p>
          </p:txBody>
        </p:sp>
      </p:grpSp>
      <p:sp>
        <p:nvSpPr>
          <p:cNvPr id="22" name="矩形 21"/>
          <p:cNvSpPr/>
          <p:nvPr/>
        </p:nvSpPr>
        <p:spPr>
          <a:xfrm>
            <a:off x="177800" y="1238885"/>
            <a:ext cx="5499100" cy="2504440"/>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ctr" defTabSz="342900">
              <a:lnSpc>
                <a:spcPct val="120000"/>
              </a:lnSpc>
              <a:defRPr/>
            </a:pPr>
            <a:r>
              <a:rPr lang="en-US" altLang="zh-CN" sz="1800" b="1" kern="0" dirty="0">
                <a:solidFill>
                  <a:schemeClr val="tx1"/>
                </a:solidFill>
                <a:latin typeface="微软雅黑" panose="020B0503020204020204" charset="-122"/>
                <a:ea typeface="微软雅黑" panose="020B0503020204020204" charset="-122"/>
              </a:rPr>
              <a:t>2022</a:t>
            </a:r>
            <a:r>
              <a:rPr lang="zh-CN" altLang="en-US" sz="1800" b="1" kern="0" dirty="0">
                <a:solidFill>
                  <a:schemeClr val="tx1"/>
                </a:solidFill>
                <a:latin typeface="微软雅黑" panose="020B0503020204020204" charset="-122"/>
                <a:ea typeface="微软雅黑" panose="020B0503020204020204" charset="-122"/>
              </a:rPr>
              <a:t>年5月12日</a:t>
            </a:r>
            <a:endParaRPr lang="zh-CN" altLang="en-US" sz="1800" b="1" kern="0" dirty="0">
              <a:solidFill>
                <a:schemeClr val="tx1"/>
              </a:solidFill>
              <a:latin typeface="微软雅黑" panose="020B0503020204020204" charset="-122"/>
              <a:ea typeface="微软雅黑" panose="020B0503020204020204" charset="-122"/>
            </a:endParaRPr>
          </a:p>
          <a:p>
            <a:pPr algn="ctr" defTabSz="342900">
              <a:lnSpc>
                <a:spcPct val="120000"/>
              </a:lnSpc>
              <a:defRPr/>
            </a:pPr>
            <a:endParaRPr lang="zh-CN" altLang="en-US" sz="1800" b="1" kern="0" dirty="0">
              <a:solidFill>
                <a:schemeClr val="tx1"/>
              </a:solidFill>
              <a:latin typeface="微软雅黑" panose="020B0503020204020204" charset="-122"/>
              <a:ea typeface="微软雅黑" panose="020B0503020204020204" charset="-122"/>
            </a:endParaRPr>
          </a:p>
          <a:p>
            <a:pPr algn="ctr" defTabSz="342900">
              <a:lnSpc>
                <a:spcPct val="120000"/>
              </a:lnSpc>
              <a:defRPr/>
            </a:pPr>
            <a:r>
              <a:rPr lang="zh-CN" altLang="en-US" sz="1800" b="1" kern="0" dirty="0">
                <a:solidFill>
                  <a:schemeClr val="tx1"/>
                </a:solidFill>
                <a:latin typeface="微软雅黑" panose="020B0503020204020204" charset="-122"/>
                <a:ea typeface="微软雅黑" panose="020B0503020204020204" charset="-122"/>
              </a:rPr>
              <a:t>是我国第</a:t>
            </a:r>
            <a:r>
              <a:rPr lang="en-US" altLang="zh-CN" sz="1800" b="1" kern="0" dirty="0">
                <a:solidFill>
                  <a:schemeClr val="tx1"/>
                </a:solidFill>
                <a:latin typeface="微软雅黑" panose="020B0503020204020204" charset="-122"/>
                <a:ea typeface="微软雅黑" panose="020B0503020204020204" charset="-122"/>
              </a:rPr>
              <a:t>14</a:t>
            </a:r>
            <a:r>
              <a:rPr lang="zh-CN" altLang="en-US" sz="1800" b="1" kern="0" dirty="0">
                <a:solidFill>
                  <a:schemeClr val="tx1"/>
                </a:solidFill>
                <a:latin typeface="微软雅黑" panose="020B0503020204020204" charset="-122"/>
                <a:ea typeface="微软雅黑" panose="020B0503020204020204" charset="-122"/>
              </a:rPr>
              <a:t>个全国“防灾减灾日”</a:t>
            </a:r>
            <a:endParaRPr lang="zh-CN" altLang="en-US" sz="1800" b="1" kern="0" dirty="0">
              <a:solidFill>
                <a:schemeClr val="tx1"/>
              </a:solidFill>
              <a:latin typeface="微软雅黑" panose="020B0503020204020204" charset="-122"/>
              <a:ea typeface="微软雅黑" panose="020B0503020204020204" charset="-122"/>
            </a:endParaRPr>
          </a:p>
          <a:p>
            <a:pPr algn="ctr" defTabSz="342900">
              <a:lnSpc>
                <a:spcPct val="120000"/>
              </a:lnSpc>
              <a:defRPr/>
            </a:pPr>
            <a:endParaRPr lang="zh-CN" altLang="en-US" sz="1800" b="1" kern="0" dirty="0">
              <a:solidFill>
                <a:schemeClr val="tx1"/>
              </a:solidFill>
              <a:latin typeface="微软雅黑" panose="020B0503020204020204" charset="-122"/>
              <a:ea typeface="微软雅黑" panose="020B0503020204020204" charset="-122"/>
            </a:endParaRPr>
          </a:p>
          <a:p>
            <a:pPr algn="ctr" defTabSz="342900">
              <a:lnSpc>
                <a:spcPct val="120000"/>
              </a:lnSpc>
              <a:defRPr/>
            </a:pPr>
            <a:r>
              <a:rPr lang="zh-CN" altLang="en-US" sz="1800" b="1" kern="0" dirty="0">
                <a:solidFill>
                  <a:schemeClr val="tx1"/>
                </a:solidFill>
                <a:latin typeface="微软雅黑" panose="020B0503020204020204" charset="-122"/>
                <a:ea typeface="微软雅黑" panose="020B0503020204020204" charset="-122"/>
              </a:rPr>
              <a:t>主题是</a:t>
            </a:r>
            <a:endParaRPr lang="zh-CN" altLang="en-US" sz="1800" b="1" kern="0" dirty="0">
              <a:solidFill>
                <a:schemeClr val="tx1"/>
              </a:solidFill>
              <a:latin typeface="微软雅黑" panose="020B0503020204020204" charset="-122"/>
              <a:ea typeface="微软雅黑" panose="020B0503020204020204" charset="-122"/>
            </a:endParaRPr>
          </a:p>
          <a:p>
            <a:pPr algn="ctr" defTabSz="342900">
              <a:lnSpc>
                <a:spcPct val="120000"/>
              </a:lnSpc>
              <a:defRPr/>
            </a:pPr>
            <a:endParaRPr lang="zh-CN" altLang="en-US" sz="1800" b="1" kern="0" dirty="0">
              <a:solidFill>
                <a:srgbClr val="5F5F5F"/>
              </a:solidFill>
              <a:latin typeface="微软雅黑" panose="020B0503020204020204" charset="-122"/>
              <a:ea typeface="微软雅黑" panose="020B0503020204020204" charset="-122"/>
            </a:endParaRPr>
          </a:p>
          <a:p>
            <a:pPr algn="ctr" defTabSz="342900">
              <a:lnSpc>
                <a:spcPct val="120000"/>
              </a:lnSpc>
              <a:defRPr/>
            </a:pPr>
            <a:r>
              <a:rPr lang="zh-CN" altLang="en-US" sz="2400" b="1" kern="0" dirty="0">
                <a:solidFill>
                  <a:srgbClr val="EA0415"/>
                </a:solidFill>
                <a:latin typeface="微软雅黑" panose="020B0503020204020204" charset="-122"/>
                <a:ea typeface="微软雅黑" panose="020B0503020204020204" charset="-122"/>
                <a:sym typeface="+mn-ea"/>
              </a:rPr>
              <a:t>减轻灾害风险 守护美好家园</a:t>
            </a:r>
            <a:r>
              <a:rPr lang="zh-CN" altLang="en-US" sz="2400" b="1" kern="0" dirty="0">
                <a:solidFill>
                  <a:srgbClr val="5F5F5F"/>
                </a:solidFill>
                <a:latin typeface="微软雅黑" panose="020B0503020204020204" charset="-122"/>
                <a:ea typeface="微软雅黑" panose="020B0503020204020204" charset="-122"/>
              </a:rPr>
              <a:t> </a:t>
            </a:r>
            <a:endParaRPr lang="zh-CN" altLang="en-US" sz="2400" b="1" kern="0" dirty="0">
              <a:solidFill>
                <a:srgbClr val="5F5F5F"/>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stretch>
            <a:fillRect/>
          </a:stretch>
        </p:blipFill>
        <p:spPr>
          <a:xfrm>
            <a:off x="5447030" y="1143000"/>
            <a:ext cx="3644900" cy="28575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a:spLocks noGrp="1"/>
          </p:cNvSpPr>
          <p:nvPr>
            <p:ph sz="quarter" idx="1"/>
          </p:nvPr>
        </p:nvSpPr>
        <p:spPr>
          <a:xfrm>
            <a:off x="440690" y="870585"/>
            <a:ext cx="8261985" cy="3837305"/>
          </a:xfrm>
        </p:spPr>
        <p:txBody>
          <a:bodyPr>
            <a:normAutofit fontScale="90000" lnSpcReduction="20000"/>
          </a:bodyPr>
          <a:lstStyle/>
          <a:p>
            <a:pPr marL="0" indent="0" algn="ctr">
              <a:lnSpc>
                <a:spcPct val="150000"/>
              </a:lnSpc>
              <a:spcBef>
                <a:spcPts val="0"/>
              </a:spcBef>
              <a:buNone/>
            </a:pPr>
            <a:r>
              <a:rPr lang="zh-CN" altLang="en-US" sz="1600" dirty="0" smtClean="0">
                <a:solidFill>
                  <a:srgbClr val="FF0000"/>
                </a:solidFill>
                <a:latin typeface="微软雅黑" panose="020B0503020204020204" charset="-122"/>
                <a:ea typeface="微软雅黑" panose="020B0503020204020204" charset="-122"/>
              </a:rPr>
              <a:t>雨季汛期预防措施（基本方面）</a:t>
            </a:r>
            <a:endParaRPr lang="en-US" altLang="zh-CN" sz="1600" dirty="0" smtClean="0">
              <a:solidFill>
                <a:srgbClr val="FF0000"/>
              </a:solidFill>
              <a:latin typeface="微软雅黑" panose="020B0503020204020204" charset="-122"/>
              <a:ea typeface="微软雅黑" panose="020B0503020204020204" charset="-122"/>
            </a:endParaRPr>
          </a:p>
          <a:p>
            <a:pPr marL="0" indent="0">
              <a:lnSpc>
                <a:spcPct val="150000"/>
              </a:lnSpc>
              <a:buNone/>
            </a:pPr>
            <a:r>
              <a:rPr lang="en-US" sz="1600" dirty="0" smtClean="0">
                <a:latin typeface="微软雅黑" panose="020B0503020204020204" charset="-122"/>
                <a:ea typeface="微软雅黑" panose="020B0503020204020204" charset="-122"/>
              </a:rPr>
              <a:t>1</a:t>
            </a:r>
            <a:r>
              <a:rPr lang="zh-CN" altLang="en-US" sz="1600" dirty="0" smtClean="0">
                <a:latin typeface="微软雅黑" panose="020B0503020204020204" charset="-122"/>
                <a:ea typeface="微软雅黑" panose="020B0503020204020204" charset="-122"/>
              </a:rPr>
              <a:t>、项目安全部安排专人收听当地气象台的天气预报，作好气象预报的记录预警工作，发现有大雨或暴雨天气时，应及时向项目领导汇报，项目领导亲自到现场值班并决定是否启动应急预案，并组织各协作队伍安排专人值班，按照雨季施工技术措施进行防汛的准备工作，并且检查各项准备工作的落实情况。</a:t>
            </a:r>
            <a:endParaRPr lang="zh-CN" altLang="en-US" sz="1600" dirty="0" smtClean="0">
              <a:latin typeface="微软雅黑" panose="020B0503020204020204" charset="-122"/>
              <a:ea typeface="微软雅黑" panose="020B0503020204020204" charset="-122"/>
            </a:endParaRPr>
          </a:p>
          <a:p>
            <a:pPr marL="0" indent="0">
              <a:lnSpc>
                <a:spcPct val="150000"/>
              </a:lnSpc>
              <a:buNone/>
            </a:pPr>
            <a:r>
              <a:rPr lang="en-US" sz="1600" dirty="0" smtClean="0">
                <a:latin typeface="微软雅黑" panose="020B0503020204020204" charset="-122"/>
                <a:ea typeface="微软雅黑" panose="020B0503020204020204" charset="-122"/>
              </a:rPr>
              <a:t>2</a:t>
            </a:r>
            <a:r>
              <a:rPr lang="zh-CN" altLang="en-US" sz="1600" dirty="0" smtClean="0">
                <a:latin typeface="微软雅黑" panose="020B0503020204020204" charset="-122"/>
                <a:ea typeface="微软雅黑" panose="020B0503020204020204" charset="-122"/>
              </a:rPr>
              <a:t>、派人经常检查地面排水系统，如有堵塞，及时进行处理。</a:t>
            </a:r>
            <a:endParaRPr lang="zh-CN" altLang="en-US" sz="1600" dirty="0" smtClean="0">
              <a:latin typeface="微软雅黑" panose="020B0503020204020204" charset="-122"/>
              <a:ea typeface="微软雅黑" panose="020B0503020204020204" charset="-122"/>
            </a:endParaRPr>
          </a:p>
          <a:p>
            <a:pPr marL="0" indent="0">
              <a:lnSpc>
                <a:spcPct val="150000"/>
              </a:lnSpc>
              <a:buNone/>
            </a:pPr>
            <a:r>
              <a:rPr lang="en-US" sz="1600" dirty="0" smtClean="0">
                <a:latin typeface="微软雅黑" panose="020B0503020204020204" charset="-122"/>
                <a:ea typeface="微软雅黑" panose="020B0503020204020204" charset="-122"/>
              </a:rPr>
              <a:t>3</a:t>
            </a:r>
            <a:r>
              <a:rPr lang="zh-CN" altLang="en-US" sz="1600" dirty="0" smtClean="0">
                <a:latin typeface="微软雅黑" panose="020B0503020204020204" charset="-122"/>
                <a:ea typeface="微软雅黑" panose="020B0503020204020204" charset="-122"/>
              </a:rPr>
              <a:t>、做好排水沟、挡土堰的规划，规划排水分区，保证大雨来临后可将积水迅速排净。</a:t>
            </a:r>
            <a:endParaRPr lang="zh-CN" altLang="en-US" sz="1600" dirty="0" smtClean="0">
              <a:latin typeface="微软雅黑" panose="020B0503020204020204" charset="-122"/>
              <a:ea typeface="微软雅黑" panose="020B0503020204020204" charset="-122"/>
            </a:endParaRPr>
          </a:p>
          <a:p>
            <a:pPr marL="0" indent="0">
              <a:lnSpc>
                <a:spcPct val="150000"/>
              </a:lnSpc>
              <a:buNone/>
            </a:pPr>
            <a:r>
              <a:rPr lang="en-US" sz="1600" dirty="0" smtClean="0">
                <a:latin typeface="微软雅黑" panose="020B0503020204020204" charset="-122"/>
                <a:ea typeface="微软雅黑" panose="020B0503020204020204" charset="-122"/>
              </a:rPr>
              <a:t>4</a:t>
            </a:r>
            <a:r>
              <a:rPr lang="zh-CN" altLang="en-US" sz="1600" dirty="0" smtClean="0">
                <a:latin typeface="微软雅黑" panose="020B0503020204020204" charset="-122"/>
                <a:ea typeface="微软雅黑" panose="020B0503020204020204" charset="-122"/>
              </a:rPr>
              <a:t>、配置潜水泵以备雨季抽水。</a:t>
            </a:r>
            <a:endParaRPr lang="zh-CN" altLang="en-US" sz="1600" dirty="0" smtClean="0">
              <a:latin typeface="微软雅黑" panose="020B0503020204020204" charset="-122"/>
              <a:ea typeface="微软雅黑" panose="020B0503020204020204" charset="-122"/>
            </a:endParaRPr>
          </a:p>
          <a:p>
            <a:pPr marL="0" indent="0">
              <a:lnSpc>
                <a:spcPct val="150000"/>
              </a:lnSpc>
              <a:buNone/>
            </a:pPr>
            <a:r>
              <a:rPr lang="en-US" sz="1600" dirty="0" smtClean="0">
                <a:latin typeface="微软雅黑" panose="020B0503020204020204" charset="-122"/>
                <a:ea typeface="微软雅黑" panose="020B0503020204020204" charset="-122"/>
              </a:rPr>
              <a:t>5</a:t>
            </a:r>
            <a:r>
              <a:rPr lang="zh-CN" altLang="en-US" sz="1600" dirty="0" smtClean="0">
                <a:latin typeface="微软雅黑" panose="020B0503020204020204" charset="-122"/>
                <a:ea typeface="微软雅黑" panose="020B0503020204020204" charset="-122"/>
              </a:rPr>
              <a:t>、现场排水应先进入沉淀池，再排出周边环境。</a:t>
            </a:r>
            <a:endParaRPr lang="zh-CN" altLang="en-US" sz="1600" dirty="0" smtClean="0">
              <a:latin typeface="微软雅黑" panose="020B0503020204020204" charset="-122"/>
              <a:ea typeface="微软雅黑" panose="020B0503020204020204" charset="-122"/>
            </a:endParaRPr>
          </a:p>
          <a:p>
            <a:pPr marL="0" indent="0">
              <a:lnSpc>
                <a:spcPct val="150000"/>
              </a:lnSpc>
              <a:buNone/>
            </a:pPr>
            <a:r>
              <a:rPr lang="en-US" sz="1600" dirty="0" smtClean="0">
                <a:latin typeface="微软雅黑" panose="020B0503020204020204" charset="-122"/>
                <a:ea typeface="微软雅黑" panose="020B0503020204020204" charset="-122"/>
              </a:rPr>
              <a:t>6</a:t>
            </a:r>
            <a:r>
              <a:rPr lang="zh-CN" altLang="en-US" sz="1600" dirty="0" smtClean="0">
                <a:latin typeface="微软雅黑" panose="020B0503020204020204" charset="-122"/>
                <a:ea typeface="微软雅黑" panose="020B0503020204020204" charset="-122"/>
              </a:rPr>
              <a:t>、雨后现场雨水、污泥必须全部排除后，再进行下一道工序施工。</a:t>
            </a:r>
            <a:endParaRPr lang="zh-CN" altLang="en-US" sz="1600" dirty="0" smtClean="0">
              <a:latin typeface="微软雅黑" panose="020B0503020204020204" charset="-122"/>
              <a:ea typeface="微软雅黑" panose="020B0503020204020204" charset="-122"/>
            </a:endParaRPr>
          </a:p>
          <a:p>
            <a:pPr marL="0" indent="0">
              <a:lnSpc>
                <a:spcPct val="150000"/>
              </a:lnSpc>
              <a:buNone/>
            </a:pPr>
            <a:r>
              <a:rPr lang="en-US" sz="1600" dirty="0" smtClean="0">
                <a:latin typeface="微软雅黑" panose="020B0503020204020204" charset="-122"/>
                <a:ea typeface="微软雅黑" panose="020B0503020204020204" charset="-122"/>
              </a:rPr>
              <a:t>7</a:t>
            </a:r>
            <a:r>
              <a:rPr lang="zh-CN" altLang="en-US" sz="1600" dirty="0" smtClean="0">
                <a:latin typeface="微软雅黑" panose="020B0503020204020204" charset="-122"/>
                <a:ea typeface="微软雅黑" panose="020B0503020204020204" charset="-122"/>
              </a:rPr>
              <a:t>、禁止雨天作业，以保证安全施工。</a:t>
            </a:r>
            <a:endParaRPr lang="zh-CN" altLang="en-US" sz="1600" dirty="0" smtClean="0">
              <a:latin typeface="微软雅黑" panose="020B0503020204020204" charset="-122"/>
              <a:ea typeface="微软雅黑" panose="020B0503020204020204" charset="-122"/>
            </a:endParaRPr>
          </a:p>
          <a:p>
            <a:pPr marL="0" indent="0">
              <a:lnSpc>
                <a:spcPct val="150000"/>
              </a:lnSpc>
              <a:buNone/>
            </a:pPr>
            <a:r>
              <a:rPr lang="en-US" sz="1600" dirty="0" smtClean="0">
                <a:latin typeface="微软雅黑" panose="020B0503020204020204" charset="-122"/>
                <a:ea typeface="微软雅黑" panose="020B0503020204020204" charset="-122"/>
              </a:rPr>
              <a:t>8</a:t>
            </a:r>
            <a:r>
              <a:rPr lang="zh-CN" altLang="en-US" sz="1600" dirty="0" smtClean="0">
                <a:latin typeface="微软雅黑" panose="020B0503020204020204" charset="-122"/>
                <a:ea typeface="微软雅黑" panose="020B0503020204020204" charset="-122"/>
              </a:rPr>
              <a:t>、雨季必须作好机电设备的防雨、防潮、防淹、防霉烂、防锈蚀、防漏电、防雷击等项措施，并对施工现场的机电设备加强安全管理。</a:t>
            </a:r>
            <a:endParaRPr lang="zh-CN" altLang="en-US" sz="1600" dirty="0" smtClean="0">
              <a:latin typeface="微软雅黑" panose="020B0503020204020204" charset="-122"/>
              <a:ea typeface="微软雅黑" panose="020B0503020204020204" charset="-122"/>
            </a:endParaRPr>
          </a:p>
          <a:p>
            <a:pPr marL="0" indent="0" algn="ctr">
              <a:lnSpc>
                <a:spcPct val="120000"/>
              </a:lnSpc>
              <a:spcBef>
                <a:spcPts val="0"/>
              </a:spcBef>
              <a:buNone/>
            </a:pPr>
            <a:endParaRPr lang="en-US" altLang="zh-CN" sz="1600" dirty="0" smtClean="0">
              <a:latin typeface="微软雅黑" panose="020B0503020204020204" charset="-122"/>
              <a:ea typeface="微软雅黑" panose="020B0503020204020204" charset="-122"/>
            </a:endParaRPr>
          </a:p>
        </p:txBody>
      </p:sp>
      <p:grpSp>
        <p:nvGrpSpPr>
          <p:cNvPr id="3" name="组合 2"/>
          <p:cNvGrpSpPr/>
          <p:nvPr/>
        </p:nvGrpSpPr>
        <p:grpSpPr>
          <a:xfrm>
            <a:off x="364490" y="80551"/>
            <a:ext cx="3783330" cy="475615"/>
            <a:chOff x="511175" y="214536"/>
            <a:chExt cx="3783330" cy="475615"/>
          </a:xfrm>
        </p:grpSpPr>
        <p:grpSp>
          <p:nvGrpSpPr>
            <p:cNvPr id="4" name="组合 3"/>
            <p:cNvGrpSpPr/>
            <p:nvPr/>
          </p:nvGrpSpPr>
          <p:grpSpPr>
            <a:xfrm>
              <a:off x="511175" y="349027"/>
              <a:ext cx="432048" cy="248196"/>
              <a:chOff x="251520" y="267147"/>
              <a:chExt cx="501392" cy="288032"/>
            </a:xfrm>
            <a:solidFill>
              <a:srgbClr val="224184"/>
            </a:solidFill>
          </p:grpSpPr>
          <p:sp>
            <p:nvSpPr>
              <p:cNvPr id="5" name="燕尾形 4"/>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b="1">
                  <a:solidFill>
                    <a:srgbClr val="224184"/>
                  </a:solidFill>
                </a:endParaRPr>
              </a:p>
            </p:txBody>
          </p:sp>
          <p:sp>
            <p:nvSpPr>
              <p:cNvPr id="6" name="燕尾形 5"/>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b="1">
                  <a:solidFill>
                    <a:srgbClr val="224184"/>
                  </a:solidFill>
                </a:endParaRPr>
              </a:p>
            </p:txBody>
          </p:sp>
        </p:grpSp>
        <p:sp>
          <p:nvSpPr>
            <p:cNvPr id="7" name="文本框 6"/>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预防措施</a:t>
              </a:r>
              <a:endParaRPr lang="zh-CN" altLang="en-US" sz="2500" b="1" dirty="0" smtClean="0">
                <a:solidFill>
                  <a:srgbClr val="224184"/>
                </a:solidFill>
                <a:latin typeface="华文隶书" pitchFamily="2" charset="-122"/>
                <a:ea typeface="华文隶书" pitchFamily="2"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a:spLocks noGrp="1"/>
          </p:cNvSpPr>
          <p:nvPr>
            <p:ph sz="quarter" idx="1"/>
          </p:nvPr>
        </p:nvSpPr>
        <p:spPr>
          <a:xfrm>
            <a:off x="246380" y="794385"/>
            <a:ext cx="8651240" cy="3997960"/>
          </a:xfrm>
        </p:spPr>
        <p:txBody>
          <a:bodyPr>
            <a:normAutofit lnSpcReduction="10000"/>
          </a:bodyPr>
          <a:lstStyle/>
          <a:p>
            <a:pPr marL="0" indent="0" algn="ctr">
              <a:lnSpc>
                <a:spcPct val="150000"/>
              </a:lnSpc>
              <a:spcBef>
                <a:spcPts val="0"/>
              </a:spcBef>
              <a:buNone/>
            </a:pPr>
            <a:r>
              <a:rPr lang="zh-CN" altLang="en-US" sz="1400" dirty="0" smtClean="0">
                <a:solidFill>
                  <a:srgbClr val="FF0000"/>
                </a:solidFill>
                <a:latin typeface="微软雅黑" panose="020B0503020204020204" charset="-122"/>
                <a:ea typeface="微软雅黑" panose="020B0503020204020204" charset="-122"/>
              </a:rPr>
              <a:t>雨季汛期预防措施（基本方面）</a:t>
            </a:r>
            <a:endParaRPr lang="en-US" altLang="zh-CN" sz="1400" dirty="0" smtClean="0">
              <a:solidFill>
                <a:srgbClr val="FF0000"/>
              </a:solidFill>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9</a:t>
            </a:r>
            <a:r>
              <a:rPr lang="zh-CN" altLang="en-US" sz="1400" dirty="0" smtClean="0">
                <a:latin typeface="微软雅黑" panose="020B0503020204020204" charset="-122"/>
                <a:ea typeface="微软雅黑" panose="020B0503020204020204" charset="-122"/>
              </a:rPr>
              <a:t>、设备库房防止漏水，四周要有排水沟，机电设备不得受潮。</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10</a:t>
            </a:r>
            <a:r>
              <a:rPr lang="zh-CN" altLang="en-US" sz="1400" dirty="0" smtClean="0">
                <a:latin typeface="微软雅黑" panose="020B0503020204020204" charset="-122"/>
                <a:ea typeface="微软雅黑" panose="020B0503020204020204" charset="-122"/>
              </a:rPr>
              <a:t>、露天放置的机电设备要注意防雨、防潮，对机械的转动部分要经常加油，并定期让其转动以防锈蚀，所有的机电设备都得有漏电保护装置。</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11</a:t>
            </a:r>
            <a:r>
              <a:rPr lang="zh-CN" altLang="en-US" sz="1400" dirty="0" smtClean="0">
                <a:latin typeface="微软雅黑" panose="020B0503020204020204" charset="-122"/>
                <a:ea typeface="微软雅黑" panose="020B0503020204020204" charset="-122"/>
              </a:rPr>
              <a:t>、施工现场比较固定的机电设备要搭设防雨棚或对电机加以保护。</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12</a:t>
            </a:r>
            <a:r>
              <a:rPr lang="zh-CN" altLang="en-US" sz="1400" dirty="0" smtClean="0">
                <a:latin typeface="微软雅黑" panose="020B0503020204020204" charset="-122"/>
                <a:ea typeface="微软雅黑" panose="020B0503020204020204" charset="-122"/>
              </a:rPr>
              <a:t>、施工现场的移动机电设备用完后应放回工地库房或加以遮盖防雨，不得露天淋雨，不得在坑内或地势低洼处，以防止雨水浸泡、淹没。海量安全资料加入知识星球:安全精品资料库。</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13</a:t>
            </a:r>
            <a:r>
              <a:rPr lang="zh-CN" altLang="en-US" sz="1400" dirty="0" smtClean="0">
                <a:latin typeface="微软雅黑" panose="020B0503020204020204" charset="-122"/>
                <a:ea typeface="微软雅黑" panose="020B0503020204020204" charset="-122"/>
              </a:rPr>
              <a:t>、机电设备的安装、电气线路的架设，必须严格按照有关规定执行。</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14</a:t>
            </a:r>
            <a:r>
              <a:rPr lang="zh-CN" altLang="en-US" sz="1400" dirty="0" smtClean="0">
                <a:latin typeface="微软雅黑" panose="020B0503020204020204" charset="-122"/>
                <a:ea typeface="微软雅黑" panose="020B0503020204020204" charset="-122"/>
              </a:rPr>
              <a:t>、施工用的电气开关要有防雨防潮措施，使用的电动工具应采取双保险装置，即漏电保护装置和操作者使用的防触电保护用具，同时还应检查电线的绝缘层是否老化、破损、漏电、电线接头是否完好。电线不得浸泡在水中，也不得拴在钢筋、钢管等金属导电体上，要防止电线被踩、压、挤坏，以免发生触电伤亡事故。</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15</a:t>
            </a:r>
            <a:r>
              <a:rPr lang="zh-CN" altLang="en-US" sz="1400" dirty="0" smtClean="0">
                <a:latin typeface="微软雅黑" panose="020B0503020204020204" charset="-122"/>
                <a:ea typeface="微软雅黑" panose="020B0503020204020204" charset="-122"/>
              </a:rPr>
              <a:t>、各种机电设备要及时检修，如有异常及时处理。</a:t>
            </a:r>
            <a:endParaRPr lang="zh-CN" altLang="en-US" sz="1400" dirty="0">
              <a:latin typeface="微软雅黑" panose="020B0503020204020204" charset="-122"/>
              <a:ea typeface="微软雅黑" panose="020B0503020204020204" charset="-122"/>
            </a:endParaRPr>
          </a:p>
        </p:txBody>
      </p:sp>
      <p:grpSp>
        <p:nvGrpSpPr>
          <p:cNvPr id="3" name="组合 2"/>
          <p:cNvGrpSpPr/>
          <p:nvPr/>
        </p:nvGrpSpPr>
        <p:grpSpPr>
          <a:xfrm>
            <a:off x="364490" y="80551"/>
            <a:ext cx="3783330" cy="475615"/>
            <a:chOff x="511175" y="214536"/>
            <a:chExt cx="3783330" cy="475615"/>
          </a:xfrm>
        </p:grpSpPr>
        <p:grpSp>
          <p:nvGrpSpPr>
            <p:cNvPr id="4" name="组合 3"/>
            <p:cNvGrpSpPr/>
            <p:nvPr/>
          </p:nvGrpSpPr>
          <p:grpSpPr>
            <a:xfrm>
              <a:off x="511175" y="349027"/>
              <a:ext cx="432048" cy="248196"/>
              <a:chOff x="251520" y="267147"/>
              <a:chExt cx="501392" cy="288032"/>
            </a:xfrm>
            <a:solidFill>
              <a:srgbClr val="224184"/>
            </a:solidFill>
          </p:grpSpPr>
          <p:sp>
            <p:nvSpPr>
              <p:cNvPr id="5" name="燕尾形 4"/>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6" name="燕尾形 5"/>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7" name="文本框 6"/>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预防措施</a:t>
              </a:r>
              <a:endParaRPr lang="zh-CN" altLang="en-US" sz="2500" b="1" dirty="0" smtClean="0">
                <a:solidFill>
                  <a:srgbClr val="224184"/>
                </a:solidFill>
                <a:latin typeface="华文隶书" pitchFamily="2" charset="-122"/>
                <a:ea typeface="华文隶书" pitchFamily="2"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a:spLocks noGrp="1"/>
          </p:cNvSpPr>
          <p:nvPr>
            <p:ph sz="quarter" idx="1"/>
          </p:nvPr>
        </p:nvSpPr>
        <p:spPr>
          <a:xfrm>
            <a:off x="412750" y="463550"/>
            <a:ext cx="8554720" cy="3997960"/>
          </a:xfrm>
        </p:spPr>
        <p:txBody>
          <a:bodyPr>
            <a:noAutofit/>
          </a:bodyPr>
          <a:lstStyle/>
          <a:p>
            <a:pPr marL="0" indent="0" algn="ctr">
              <a:lnSpc>
                <a:spcPct val="150000"/>
              </a:lnSpc>
              <a:spcBef>
                <a:spcPts val="0"/>
              </a:spcBef>
              <a:buNone/>
            </a:pPr>
            <a:r>
              <a:rPr lang="zh-CN" altLang="en-US" sz="1400" dirty="0" smtClean="0">
                <a:solidFill>
                  <a:srgbClr val="FF0000"/>
                </a:solidFill>
                <a:latin typeface="微软雅黑" panose="020B0503020204020204" charset="-122"/>
                <a:ea typeface="微软雅黑" panose="020B0503020204020204" charset="-122"/>
              </a:rPr>
              <a:t>雨季汛期预防措施（防雷方面）</a:t>
            </a:r>
            <a:endParaRPr lang="en-US" altLang="zh-CN" sz="1400" dirty="0" smtClean="0">
              <a:solidFill>
                <a:srgbClr val="FF0000"/>
              </a:solidFill>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(1)</a:t>
            </a:r>
            <a:r>
              <a:rPr lang="zh-CN" altLang="en-US" sz="1400" dirty="0" smtClean="0">
                <a:latin typeface="微软雅黑" panose="020B0503020204020204" charset="-122"/>
                <a:ea typeface="微软雅黑" panose="020B0503020204020204" charset="-122"/>
              </a:rPr>
              <a:t>装设避雷针以防止直接雷击。</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(2)</a:t>
            </a:r>
            <a:r>
              <a:rPr lang="zh-CN" altLang="en-US" sz="1400" dirty="0" smtClean="0">
                <a:latin typeface="微软雅黑" panose="020B0503020204020204" charset="-122"/>
                <a:ea typeface="微软雅黑" panose="020B0503020204020204" charset="-122"/>
              </a:rPr>
              <a:t>安装防雷羊角间隙。</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(3)</a:t>
            </a:r>
            <a:r>
              <a:rPr lang="zh-CN" altLang="en-US" sz="1400" dirty="0" smtClean="0">
                <a:latin typeface="微软雅黑" panose="020B0503020204020204" charset="-122"/>
                <a:ea typeface="微软雅黑" panose="020B0503020204020204" charset="-122"/>
              </a:rPr>
              <a:t>安装避雷器。</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zh-CN" altLang="en-US" sz="1400" dirty="0" smtClean="0">
                <a:latin typeface="微软雅黑" panose="020B0503020204020204" charset="-122"/>
                <a:ea typeface="微软雅黑" panose="020B0503020204020204" charset="-122"/>
              </a:rPr>
              <a:t> </a:t>
            </a:r>
            <a:r>
              <a:rPr lang="en-US" sz="1400" dirty="0" smtClean="0">
                <a:latin typeface="微软雅黑" panose="020B0503020204020204" charset="-122"/>
                <a:ea typeface="微软雅黑" panose="020B0503020204020204" charset="-122"/>
              </a:rPr>
              <a:t>(4)</a:t>
            </a:r>
            <a:r>
              <a:rPr lang="zh-CN" altLang="en-US" sz="1400" dirty="0" smtClean="0">
                <a:latin typeface="微软雅黑" panose="020B0503020204020204" charset="-122"/>
                <a:ea typeface="微软雅黑" panose="020B0503020204020204" charset="-122"/>
              </a:rPr>
              <a:t>定期对避雷装置进行检测，确保避雷设施性能完好、可靠。</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(5)</a:t>
            </a:r>
            <a:r>
              <a:rPr lang="zh-CN" altLang="en-US" sz="1400" dirty="0" smtClean="0">
                <a:latin typeface="微软雅黑" panose="020B0503020204020204" charset="-122"/>
                <a:ea typeface="微软雅黑" panose="020B0503020204020204" charset="-122"/>
              </a:rPr>
              <a:t>为了避免由雷电所引起的静电感应造成火花放电，必须将保护的金属部分可靠的接地</a:t>
            </a:r>
            <a:r>
              <a:rPr lang="en-US" sz="1400" dirty="0" smtClean="0">
                <a:latin typeface="微软雅黑" panose="020B0503020204020204" charset="-122"/>
                <a:ea typeface="微软雅黑" panose="020B0503020204020204" charset="-122"/>
              </a:rPr>
              <a:t>(</a:t>
            </a:r>
            <a:r>
              <a:rPr lang="zh-CN" altLang="en-US" sz="1400" dirty="0" smtClean="0">
                <a:latin typeface="微软雅黑" panose="020B0503020204020204" charset="-122"/>
                <a:ea typeface="微软雅黑" panose="020B0503020204020204" charset="-122"/>
              </a:rPr>
              <a:t>电线和设备的导电部分除外</a:t>
            </a:r>
            <a:r>
              <a:rPr lang="en-US" sz="1400" dirty="0" smtClean="0">
                <a:latin typeface="微软雅黑" panose="020B0503020204020204" charset="-122"/>
                <a:ea typeface="微软雅黑" panose="020B0503020204020204" charset="-122"/>
              </a:rPr>
              <a:t>)</a:t>
            </a:r>
            <a:r>
              <a:rPr lang="zh-CN" altLang="en-US" sz="1400" dirty="0" smtClean="0">
                <a:latin typeface="微软雅黑" panose="020B0503020204020204" charset="-122"/>
                <a:ea typeface="微软雅黑" panose="020B0503020204020204" charset="-122"/>
              </a:rPr>
              <a:t>。</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(6)</a:t>
            </a:r>
            <a:r>
              <a:rPr lang="zh-CN" altLang="en-US" sz="1400" dirty="0" smtClean="0">
                <a:latin typeface="微软雅黑" panose="020B0503020204020204" charset="-122"/>
                <a:ea typeface="微软雅黑" panose="020B0503020204020204" charset="-122"/>
              </a:rPr>
              <a:t>遇到雷雨时，员工应尽快地进入室内避雨，迅速关好门窗，脱掉淋湿的衣服</a:t>
            </a:r>
            <a:r>
              <a:rPr lang="en-US" sz="1400" dirty="0" smtClean="0">
                <a:latin typeface="微软雅黑" panose="020B0503020204020204" charset="-122"/>
                <a:ea typeface="微软雅黑" panose="020B0503020204020204" charset="-122"/>
              </a:rPr>
              <a:t>;</a:t>
            </a:r>
            <a:r>
              <a:rPr lang="zh-CN" altLang="en-US" sz="1400" dirty="0" smtClean="0">
                <a:latin typeface="微软雅黑" panose="020B0503020204020204" charset="-122"/>
                <a:ea typeface="微软雅黑" panose="020B0503020204020204" charset="-122"/>
              </a:rPr>
              <a:t>远离门窗、电线、电子设备系统和易导电的物体。</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(7)</a:t>
            </a:r>
            <a:r>
              <a:rPr lang="zh-CN" altLang="en-US" sz="1400" dirty="0" smtClean="0">
                <a:latin typeface="微软雅黑" panose="020B0503020204020204" charset="-122"/>
                <a:ea typeface="微软雅黑" panose="020B0503020204020204" charset="-122"/>
              </a:rPr>
              <a:t>在外遇到强雷雨时，不要与许多人拥挤在一起，应分别选择最低处，或立即蹲下，尽可能缩小自己的目标</a:t>
            </a:r>
            <a:r>
              <a:rPr lang="en-US" sz="1400" dirty="0" smtClean="0">
                <a:latin typeface="微软雅黑" panose="020B0503020204020204" charset="-122"/>
                <a:ea typeface="微软雅黑" panose="020B0503020204020204" charset="-122"/>
              </a:rPr>
              <a:t>;</a:t>
            </a:r>
            <a:r>
              <a:rPr lang="zh-CN" altLang="en-US" sz="1400" dirty="0" smtClean="0">
                <a:latin typeface="微软雅黑" panose="020B0503020204020204" charset="-122"/>
                <a:ea typeface="微软雅黑" panose="020B0503020204020204" charset="-122"/>
              </a:rPr>
              <a:t>不要走近电线杆、高塔、大树等物体，特别要注意在衣服被淋湿后，不要靠近墙根及避雷针的接地装置，不要骑自行车等。</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(8)</a:t>
            </a:r>
            <a:r>
              <a:rPr lang="zh-CN" altLang="en-US" sz="1400" dirty="0" smtClean="0">
                <a:latin typeface="微软雅黑" panose="020B0503020204020204" charset="-122"/>
                <a:ea typeface="微软雅黑" panose="020B0503020204020204" charset="-122"/>
              </a:rPr>
              <a:t>打雷时，应立即停止露天高处作业，禁止在室外拨打手机。</a:t>
            </a:r>
            <a:endParaRPr lang="zh-CN" altLang="en-US" sz="1400" dirty="0" smtClean="0">
              <a:latin typeface="微软雅黑" panose="020B0503020204020204" charset="-122"/>
              <a:ea typeface="微软雅黑" panose="020B0503020204020204" charset="-122"/>
            </a:endParaRPr>
          </a:p>
          <a:p>
            <a:pPr marL="0" indent="0" algn="ctr">
              <a:lnSpc>
                <a:spcPct val="120000"/>
              </a:lnSpc>
              <a:spcBef>
                <a:spcPts val="0"/>
              </a:spcBef>
              <a:buNone/>
            </a:pPr>
            <a:endParaRPr lang="zh-CN" altLang="en-US" sz="1200" dirty="0" smtClean="0">
              <a:solidFill>
                <a:srgbClr val="FF0000"/>
              </a:solidFill>
              <a:latin typeface="微软雅黑" panose="020B0503020204020204" charset="-122"/>
              <a:ea typeface="微软雅黑" panose="020B0503020204020204" charset="-122"/>
            </a:endParaRPr>
          </a:p>
        </p:txBody>
      </p:sp>
      <p:grpSp>
        <p:nvGrpSpPr>
          <p:cNvPr id="4" name="组合 3"/>
          <p:cNvGrpSpPr/>
          <p:nvPr/>
        </p:nvGrpSpPr>
        <p:grpSpPr>
          <a:xfrm>
            <a:off x="364490" y="80551"/>
            <a:ext cx="3783330" cy="475615"/>
            <a:chOff x="511175" y="214536"/>
            <a:chExt cx="3783330" cy="475615"/>
          </a:xfrm>
        </p:grpSpPr>
        <p:grpSp>
          <p:nvGrpSpPr>
            <p:cNvPr id="5" name="组合 4"/>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8" name="文本框 7"/>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预防措施</a:t>
              </a:r>
              <a:endParaRPr lang="zh-CN" altLang="en-US" sz="2500" b="1" dirty="0" smtClean="0">
                <a:solidFill>
                  <a:srgbClr val="224184"/>
                </a:solidFill>
                <a:latin typeface="华文隶书" pitchFamily="2" charset="-122"/>
                <a:ea typeface="华文隶书" pitchFamily="2"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a:spLocks noGrp="1"/>
          </p:cNvSpPr>
          <p:nvPr>
            <p:ph sz="quarter" idx="1"/>
          </p:nvPr>
        </p:nvSpPr>
        <p:spPr>
          <a:xfrm>
            <a:off x="412750" y="463550"/>
            <a:ext cx="8554720" cy="3997960"/>
          </a:xfrm>
        </p:spPr>
        <p:txBody>
          <a:bodyPr>
            <a:noAutofit/>
          </a:bodyPr>
          <a:lstStyle/>
          <a:p>
            <a:pPr marL="0" indent="0" algn="ctr">
              <a:lnSpc>
                <a:spcPct val="150000"/>
              </a:lnSpc>
              <a:spcBef>
                <a:spcPts val="0"/>
              </a:spcBef>
              <a:buNone/>
            </a:pPr>
            <a:r>
              <a:rPr lang="zh-CN" altLang="en-US" sz="1400" dirty="0" smtClean="0">
                <a:solidFill>
                  <a:srgbClr val="FF0000"/>
                </a:solidFill>
                <a:latin typeface="微软雅黑" panose="020B0503020204020204" charset="-122"/>
                <a:ea typeface="微软雅黑" panose="020B0503020204020204" charset="-122"/>
              </a:rPr>
              <a:t>雨季汛期预防措施（防雷方面）</a:t>
            </a:r>
            <a:endParaRPr lang="en-US" altLang="zh-CN" sz="1400" dirty="0" smtClean="0">
              <a:solidFill>
                <a:srgbClr val="FF0000"/>
              </a:solidFill>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(1)</a:t>
            </a:r>
            <a:r>
              <a:rPr lang="zh-CN" altLang="en-US" sz="1400" dirty="0" smtClean="0">
                <a:latin typeface="微软雅黑" panose="020B0503020204020204" charset="-122"/>
                <a:ea typeface="微软雅黑" panose="020B0503020204020204" charset="-122"/>
              </a:rPr>
              <a:t>装设避雷针以防止直接雷击。</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(2)</a:t>
            </a:r>
            <a:r>
              <a:rPr lang="zh-CN" altLang="en-US" sz="1400" dirty="0" smtClean="0">
                <a:latin typeface="微软雅黑" panose="020B0503020204020204" charset="-122"/>
                <a:ea typeface="微软雅黑" panose="020B0503020204020204" charset="-122"/>
              </a:rPr>
              <a:t>安装防雷羊角间隙。</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(3)</a:t>
            </a:r>
            <a:r>
              <a:rPr lang="zh-CN" altLang="en-US" sz="1400" dirty="0" smtClean="0">
                <a:latin typeface="微软雅黑" panose="020B0503020204020204" charset="-122"/>
                <a:ea typeface="微软雅黑" panose="020B0503020204020204" charset="-122"/>
              </a:rPr>
              <a:t>安装避雷器。</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zh-CN" altLang="en-US" sz="1400" dirty="0" smtClean="0">
                <a:latin typeface="微软雅黑" panose="020B0503020204020204" charset="-122"/>
                <a:ea typeface="微软雅黑" panose="020B0503020204020204" charset="-122"/>
              </a:rPr>
              <a:t> </a:t>
            </a:r>
            <a:r>
              <a:rPr lang="en-US" sz="1400" dirty="0" smtClean="0">
                <a:latin typeface="微软雅黑" panose="020B0503020204020204" charset="-122"/>
                <a:ea typeface="微软雅黑" panose="020B0503020204020204" charset="-122"/>
              </a:rPr>
              <a:t>(4)</a:t>
            </a:r>
            <a:r>
              <a:rPr lang="zh-CN" altLang="en-US" sz="1400" dirty="0" smtClean="0">
                <a:latin typeface="微软雅黑" panose="020B0503020204020204" charset="-122"/>
                <a:ea typeface="微软雅黑" panose="020B0503020204020204" charset="-122"/>
              </a:rPr>
              <a:t>定期对避雷装置进行检测，确保避雷设施性能完好、可靠。</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(5)</a:t>
            </a:r>
            <a:r>
              <a:rPr lang="zh-CN" altLang="en-US" sz="1400" dirty="0" smtClean="0">
                <a:latin typeface="微软雅黑" panose="020B0503020204020204" charset="-122"/>
                <a:ea typeface="微软雅黑" panose="020B0503020204020204" charset="-122"/>
              </a:rPr>
              <a:t>为了避免由雷电所引起的静电感应造成火花放电，必须将保护的金属部分可靠的接地</a:t>
            </a:r>
            <a:r>
              <a:rPr lang="en-US" sz="1400" dirty="0" smtClean="0">
                <a:latin typeface="微软雅黑" panose="020B0503020204020204" charset="-122"/>
                <a:ea typeface="微软雅黑" panose="020B0503020204020204" charset="-122"/>
              </a:rPr>
              <a:t>(</a:t>
            </a:r>
            <a:r>
              <a:rPr lang="zh-CN" altLang="en-US" sz="1400" dirty="0" smtClean="0">
                <a:latin typeface="微软雅黑" panose="020B0503020204020204" charset="-122"/>
                <a:ea typeface="微软雅黑" panose="020B0503020204020204" charset="-122"/>
              </a:rPr>
              <a:t>电线和设备的导电部分除外</a:t>
            </a:r>
            <a:r>
              <a:rPr lang="en-US" sz="1400" dirty="0" smtClean="0">
                <a:latin typeface="微软雅黑" panose="020B0503020204020204" charset="-122"/>
                <a:ea typeface="微软雅黑" panose="020B0503020204020204" charset="-122"/>
              </a:rPr>
              <a:t>)</a:t>
            </a:r>
            <a:r>
              <a:rPr lang="zh-CN" altLang="en-US" sz="1400" dirty="0" smtClean="0">
                <a:latin typeface="微软雅黑" panose="020B0503020204020204" charset="-122"/>
                <a:ea typeface="微软雅黑" panose="020B0503020204020204" charset="-122"/>
              </a:rPr>
              <a:t>。</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(6)</a:t>
            </a:r>
            <a:r>
              <a:rPr lang="zh-CN" altLang="en-US" sz="1400" dirty="0" smtClean="0">
                <a:latin typeface="微软雅黑" panose="020B0503020204020204" charset="-122"/>
                <a:ea typeface="微软雅黑" panose="020B0503020204020204" charset="-122"/>
              </a:rPr>
              <a:t>遇到雷雨时，员工应尽快地进入室内避雨，迅速关好门窗，脱掉淋湿的衣服</a:t>
            </a:r>
            <a:r>
              <a:rPr lang="en-US" sz="1400" dirty="0" smtClean="0">
                <a:latin typeface="微软雅黑" panose="020B0503020204020204" charset="-122"/>
                <a:ea typeface="微软雅黑" panose="020B0503020204020204" charset="-122"/>
              </a:rPr>
              <a:t>;</a:t>
            </a:r>
            <a:r>
              <a:rPr lang="zh-CN" altLang="en-US" sz="1400" dirty="0" smtClean="0">
                <a:latin typeface="微软雅黑" panose="020B0503020204020204" charset="-122"/>
                <a:ea typeface="微软雅黑" panose="020B0503020204020204" charset="-122"/>
              </a:rPr>
              <a:t>远离门窗、电线、电子设备系统和易导电的物体。</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(7)</a:t>
            </a:r>
            <a:r>
              <a:rPr lang="zh-CN" altLang="en-US" sz="1400" dirty="0" smtClean="0">
                <a:latin typeface="微软雅黑" panose="020B0503020204020204" charset="-122"/>
                <a:ea typeface="微软雅黑" panose="020B0503020204020204" charset="-122"/>
              </a:rPr>
              <a:t>在外遇到强雷雨时，不要与许多人拥挤在一起，应分别选择最低处，或立即蹲下，尽可能缩小自己的目标</a:t>
            </a:r>
            <a:r>
              <a:rPr lang="en-US" sz="1400" dirty="0" smtClean="0">
                <a:latin typeface="微软雅黑" panose="020B0503020204020204" charset="-122"/>
                <a:ea typeface="微软雅黑" panose="020B0503020204020204" charset="-122"/>
              </a:rPr>
              <a:t>;</a:t>
            </a:r>
            <a:r>
              <a:rPr lang="zh-CN" altLang="en-US" sz="1400" dirty="0" smtClean="0">
                <a:latin typeface="微软雅黑" panose="020B0503020204020204" charset="-122"/>
                <a:ea typeface="微软雅黑" panose="020B0503020204020204" charset="-122"/>
              </a:rPr>
              <a:t>不要走近电线杆、高塔、大树等物体，特别要注意在衣服被淋湿后，不要靠近墙根及避雷针的接地装置，不要骑自行车等。</a:t>
            </a:r>
            <a:endParaRPr lang="zh-CN" altLang="en-US" sz="1400" dirty="0" smtClean="0">
              <a:latin typeface="微软雅黑" panose="020B0503020204020204" charset="-122"/>
              <a:ea typeface="微软雅黑" panose="020B0503020204020204" charset="-122"/>
            </a:endParaRPr>
          </a:p>
          <a:p>
            <a:pPr marL="0" indent="0">
              <a:lnSpc>
                <a:spcPct val="150000"/>
              </a:lnSpc>
              <a:buNone/>
            </a:pPr>
            <a:r>
              <a:rPr lang="en-US" sz="1400" dirty="0" smtClean="0">
                <a:latin typeface="微软雅黑" panose="020B0503020204020204" charset="-122"/>
                <a:ea typeface="微软雅黑" panose="020B0503020204020204" charset="-122"/>
              </a:rPr>
              <a:t>(8)</a:t>
            </a:r>
            <a:r>
              <a:rPr lang="zh-CN" altLang="en-US" sz="1400" dirty="0" smtClean="0">
                <a:latin typeface="微软雅黑" panose="020B0503020204020204" charset="-122"/>
                <a:ea typeface="微软雅黑" panose="020B0503020204020204" charset="-122"/>
              </a:rPr>
              <a:t>打雷时，应立即停止露天高处作业，禁止在室外拨打手机。</a:t>
            </a:r>
            <a:endParaRPr lang="zh-CN" altLang="en-US" sz="1400" dirty="0" smtClean="0">
              <a:latin typeface="微软雅黑" panose="020B0503020204020204" charset="-122"/>
              <a:ea typeface="微软雅黑" panose="020B0503020204020204" charset="-122"/>
            </a:endParaRPr>
          </a:p>
          <a:p>
            <a:pPr marL="0" indent="0" algn="ctr">
              <a:lnSpc>
                <a:spcPct val="120000"/>
              </a:lnSpc>
              <a:spcBef>
                <a:spcPts val="0"/>
              </a:spcBef>
              <a:buNone/>
            </a:pPr>
            <a:endParaRPr lang="zh-CN" altLang="en-US" sz="1200" dirty="0" smtClean="0">
              <a:solidFill>
                <a:srgbClr val="FF0000"/>
              </a:solidFill>
              <a:latin typeface="微软雅黑" panose="020B0503020204020204" charset="-122"/>
              <a:ea typeface="微软雅黑" panose="020B0503020204020204" charset="-122"/>
            </a:endParaRPr>
          </a:p>
        </p:txBody>
      </p:sp>
      <p:grpSp>
        <p:nvGrpSpPr>
          <p:cNvPr id="4" name="组合 3"/>
          <p:cNvGrpSpPr/>
          <p:nvPr/>
        </p:nvGrpSpPr>
        <p:grpSpPr>
          <a:xfrm>
            <a:off x="364490" y="80551"/>
            <a:ext cx="3783330" cy="475615"/>
            <a:chOff x="511175" y="214536"/>
            <a:chExt cx="3783330" cy="475615"/>
          </a:xfrm>
        </p:grpSpPr>
        <p:grpSp>
          <p:nvGrpSpPr>
            <p:cNvPr id="5" name="组合 4"/>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8" name="文本框 7"/>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自救措施</a:t>
              </a:r>
              <a:endParaRPr lang="zh-CN" altLang="en-US" sz="2500" b="1" dirty="0" smtClean="0">
                <a:solidFill>
                  <a:srgbClr val="224184"/>
                </a:solidFill>
                <a:latin typeface="华文隶书" pitchFamily="2" charset="-122"/>
                <a:ea typeface="华文隶书" pitchFamily="2"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a:spLocks noGrp="1"/>
          </p:cNvSpPr>
          <p:nvPr>
            <p:ph sz="quarter" idx="1"/>
          </p:nvPr>
        </p:nvSpPr>
        <p:spPr>
          <a:xfrm>
            <a:off x="889000" y="721995"/>
            <a:ext cx="7590790" cy="3997960"/>
          </a:xfrm>
        </p:spPr>
        <p:txBody>
          <a:bodyPr>
            <a:normAutofit/>
          </a:bodyPr>
          <a:lstStyle/>
          <a:p>
            <a:pPr marL="0" indent="0">
              <a:lnSpc>
                <a:spcPct val="150000"/>
              </a:lnSpc>
              <a:buNone/>
            </a:pPr>
            <a:r>
              <a:rPr lang="zh-CN" altLang="en-US" sz="1600" b="1" dirty="0" smtClean="0">
                <a:solidFill>
                  <a:schemeClr val="tx1"/>
                </a:solidFill>
                <a:latin typeface="微软雅黑" panose="020B0503020204020204" charset="-122"/>
                <a:ea typeface="微软雅黑" panose="020B0503020204020204" charset="-122"/>
              </a:rPr>
              <a:t>洪水：</a:t>
            </a:r>
            <a:r>
              <a:rPr lang="zh-CN" altLang="en-US" sz="1600" dirty="0" smtClean="0">
                <a:solidFill>
                  <a:schemeClr val="tx1"/>
                </a:solidFill>
                <a:latin typeface="微软雅黑" panose="020B0503020204020204" charset="-122"/>
                <a:ea typeface="微软雅黑" panose="020B0503020204020204" charset="-122"/>
              </a:rPr>
              <a:t>由暴雨、急骤融冰化雪、风暴潮等自然因素引起的江河湖海水量迅速增加或水位迅猛上涨的水流现象。</a:t>
            </a:r>
            <a:endParaRPr lang="en-US" altLang="zh-CN" sz="1600" dirty="0" smtClean="0">
              <a:solidFill>
                <a:schemeClr val="tx1"/>
              </a:solidFill>
              <a:latin typeface="微软雅黑" panose="020B0503020204020204" charset="-122"/>
              <a:ea typeface="微软雅黑" panose="020B0503020204020204" charset="-122"/>
            </a:endParaRPr>
          </a:p>
          <a:p>
            <a:pPr marL="0" indent="0">
              <a:lnSpc>
                <a:spcPct val="150000"/>
              </a:lnSpc>
              <a:buNone/>
            </a:pPr>
            <a:r>
              <a:rPr lang="zh-CN" altLang="en-US" sz="1600" b="1" dirty="0" smtClean="0">
                <a:solidFill>
                  <a:schemeClr val="tx1"/>
                </a:solidFill>
                <a:latin typeface="微软雅黑" panose="020B0503020204020204" charset="-122"/>
                <a:ea typeface="微软雅黑" panose="020B0503020204020204" charset="-122"/>
              </a:rPr>
              <a:t>自救措施：</a:t>
            </a:r>
            <a:endParaRPr lang="zh-CN" altLang="en-US" sz="1600" b="1" dirty="0" smtClean="0">
              <a:solidFill>
                <a:schemeClr val="tx1"/>
              </a:solidFill>
              <a:latin typeface="微软雅黑" panose="020B0503020204020204" charset="-122"/>
              <a:ea typeface="微软雅黑" panose="020B0503020204020204" charset="-122"/>
            </a:endParaRPr>
          </a:p>
        </p:txBody>
      </p:sp>
      <p:pic>
        <p:nvPicPr>
          <p:cNvPr id="1026" name="Picture 2"/>
          <p:cNvPicPr>
            <a:picLocks noChangeAspect="1" noChangeArrowheads="1"/>
          </p:cNvPicPr>
          <p:nvPr/>
        </p:nvPicPr>
        <p:blipFill>
          <a:blip r:embed="rId1"/>
          <a:srcRect/>
          <a:stretch>
            <a:fillRect/>
          </a:stretch>
        </p:blipFill>
        <p:spPr bwMode="auto">
          <a:xfrm>
            <a:off x="1523263" y="2040965"/>
            <a:ext cx="6322263" cy="2844948"/>
          </a:xfrm>
          <a:prstGeom prst="rect">
            <a:avLst/>
          </a:prstGeom>
          <a:noFill/>
          <a:ln w="9525">
            <a:noFill/>
            <a:miter lim="800000"/>
            <a:headEnd/>
            <a:tailEnd/>
          </a:ln>
          <a:effectLst/>
        </p:spPr>
      </p:pic>
      <p:grpSp>
        <p:nvGrpSpPr>
          <p:cNvPr id="4" name="组合 3"/>
          <p:cNvGrpSpPr/>
          <p:nvPr/>
        </p:nvGrpSpPr>
        <p:grpSpPr>
          <a:xfrm>
            <a:off x="364490" y="80551"/>
            <a:ext cx="3783330" cy="475615"/>
            <a:chOff x="511175" y="214536"/>
            <a:chExt cx="3783330" cy="475615"/>
          </a:xfrm>
        </p:grpSpPr>
        <p:grpSp>
          <p:nvGrpSpPr>
            <p:cNvPr id="5" name="组合 4"/>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8" name="文本框 7"/>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自救措施</a:t>
              </a:r>
              <a:endParaRPr lang="zh-CN" altLang="en-US" sz="2500" b="1" dirty="0" smtClean="0">
                <a:solidFill>
                  <a:srgbClr val="224184"/>
                </a:solidFill>
                <a:latin typeface="华文隶书" pitchFamily="2" charset="-122"/>
                <a:ea typeface="华文隶书" pitchFamily="2"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a:spLocks noGrp="1"/>
          </p:cNvSpPr>
          <p:nvPr>
            <p:ph sz="quarter" idx="1"/>
          </p:nvPr>
        </p:nvSpPr>
        <p:spPr>
          <a:xfrm>
            <a:off x="479425" y="787400"/>
            <a:ext cx="8185150" cy="3997960"/>
          </a:xfrm>
        </p:spPr>
        <p:txBody>
          <a:bodyPr>
            <a:normAutofit fontScale="92500"/>
          </a:bodyPr>
          <a:lstStyle/>
          <a:p>
            <a:pPr marL="0" indent="0">
              <a:lnSpc>
                <a:spcPct val="150000"/>
              </a:lnSpc>
              <a:buNone/>
            </a:pPr>
            <a:r>
              <a:rPr lang="zh-CN" altLang="en-US" sz="1350" b="1" dirty="0" smtClean="0">
                <a:solidFill>
                  <a:srgbClr val="FF0000"/>
                </a:solidFill>
                <a:latin typeface="微软雅黑" panose="020B0503020204020204" charset="-122"/>
                <a:ea typeface="微软雅黑" panose="020B0503020204020204" charset="-122"/>
              </a:rPr>
              <a:t>山洪：</a:t>
            </a:r>
            <a:r>
              <a:rPr lang="zh-CN" altLang="en-US" sz="1350" dirty="0" smtClean="0">
                <a:solidFill>
                  <a:srgbClr val="FF0000"/>
                </a:solidFill>
                <a:latin typeface="微软雅黑" panose="020B0503020204020204" charset="-122"/>
                <a:ea typeface="微软雅黑" panose="020B0503020204020204" charset="-122"/>
              </a:rPr>
              <a:t>是指山区溪沟中发生的暴涨洪水。山洪具有突发性，水量集中流速大、冲刷破坏力强，水流中挟带泥沙甚至石块等，常造成局部性洪灾，一般分为暴雨山洪、融雪山洪、冰川山洪等。</a:t>
            </a:r>
            <a:endParaRPr lang="en-US" altLang="zh-CN" sz="1350" dirty="0" smtClean="0">
              <a:solidFill>
                <a:srgbClr val="FF0000"/>
              </a:solidFill>
              <a:latin typeface="微软雅黑" panose="020B0503020204020204" charset="-122"/>
              <a:ea typeface="微软雅黑" panose="020B0503020204020204" charset="-122"/>
            </a:endParaRPr>
          </a:p>
          <a:p>
            <a:pPr marL="0" indent="0">
              <a:lnSpc>
                <a:spcPct val="150000"/>
              </a:lnSpc>
              <a:buNone/>
            </a:pPr>
            <a:r>
              <a:rPr lang="zh-CN" altLang="en-US" sz="1350" b="1" dirty="0" smtClean="0">
                <a:solidFill>
                  <a:srgbClr val="FF0000"/>
                </a:solidFill>
                <a:latin typeface="微软雅黑" panose="020B0503020204020204" charset="-122"/>
                <a:ea typeface="微软雅黑" panose="020B0503020204020204" charset="-122"/>
              </a:rPr>
              <a:t>自救措施：</a:t>
            </a:r>
            <a:endParaRPr lang="en-US" altLang="zh-CN" sz="1350" b="1" dirty="0" smtClean="0">
              <a:solidFill>
                <a:srgbClr val="FF0000"/>
              </a:solidFill>
              <a:latin typeface="微软雅黑" panose="020B0503020204020204" charset="-122"/>
              <a:ea typeface="微软雅黑" panose="020B0503020204020204" charset="-122"/>
            </a:endParaRPr>
          </a:p>
          <a:p>
            <a:pPr marL="0" indent="0">
              <a:lnSpc>
                <a:spcPct val="150000"/>
              </a:lnSpc>
              <a:buNone/>
            </a:pPr>
            <a:r>
              <a:rPr lang="en-US" altLang="zh-CN" sz="1650" dirty="0" smtClean="0">
                <a:latin typeface="微软雅黑" panose="020B0503020204020204" charset="-122"/>
                <a:ea typeface="微软雅黑" panose="020B0503020204020204" charset="-122"/>
              </a:rPr>
              <a:t>1</a:t>
            </a:r>
            <a:r>
              <a:rPr lang="zh-CN" altLang="en-US" sz="1650" dirty="0" smtClean="0">
                <a:latin typeface="微软雅黑" panose="020B0503020204020204" charset="-122"/>
                <a:ea typeface="微软雅黑" panose="020B0503020204020204" charset="-122"/>
              </a:rPr>
              <a:t>、受到洪水威胁时，应该有组织地迅速向山坡、高地处转移。</a:t>
            </a:r>
            <a:endParaRPr lang="en-US" altLang="zh-CN" sz="1650" dirty="0" smtClean="0">
              <a:latin typeface="微软雅黑" panose="020B0503020204020204" charset="-122"/>
              <a:ea typeface="微软雅黑" panose="020B0503020204020204" charset="-122"/>
            </a:endParaRPr>
          </a:p>
          <a:p>
            <a:pPr marL="0" indent="0">
              <a:lnSpc>
                <a:spcPct val="150000"/>
              </a:lnSpc>
              <a:buNone/>
            </a:pPr>
            <a:r>
              <a:rPr lang="en-US" altLang="zh-CN" sz="1650" dirty="0" smtClean="0">
                <a:latin typeface="微软雅黑" panose="020B0503020204020204" charset="-122"/>
                <a:ea typeface="微软雅黑" panose="020B0503020204020204" charset="-122"/>
              </a:rPr>
              <a:t>2</a:t>
            </a:r>
            <a:r>
              <a:rPr lang="zh-CN" altLang="en-US" sz="1650" dirty="0" smtClean="0">
                <a:latin typeface="微软雅黑" panose="020B0503020204020204" charset="-122"/>
                <a:ea typeface="微软雅黑" panose="020B0503020204020204" charset="-122"/>
              </a:rPr>
              <a:t>、当突然遭遇山洪袭击时，要沉着冷静，千万不要慌张，并以最快的速度撤离。脱离现场时，应该选择就近安全的路线沿山坡横向跑开，千万不要顺山坡往下或沿山谷出口往下游跑。</a:t>
            </a:r>
            <a:endParaRPr lang="en-US" altLang="zh-CN" sz="1650" dirty="0" smtClean="0">
              <a:latin typeface="微软雅黑" panose="020B0503020204020204" charset="-122"/>
              <a:ea typeface="微软雅黑" panose="020B0503020204020204" charset="-122"/>
            </a:endParaRPr>
          </a:p>
          <a:p>
            <a:pPr marL="0" indent="0">
              <a:lnSpc>
                <a:spcPct val="150000"/>
              </a:lnSpc>
              <a:buNone/>
            </a:pPr>
            <a:r>
              <a:rPr lang="en-US" altLang="zh-CN" sz="1650" dirty="0" smtClean="0">
                <a:latin typeface="微软雅黑" panose="020B0503020204020204" charset="-122"/>
                <a:ea typeface="微软雅黑" panose="020B0503020204020204" charset="-122"/>
              </a:rPr>
              <a:t>3</a:t>
            </a:r>
            <a:r>
              <a:rPr lang="zh-CN" altLang="en-US" sz="1650" dirty="0" smtClean="0">
                <a:latin typeface="微软雅黑" panose="020B0503020204020204" charset="-122"/>
                <a:ea typeface="微软雅黑" panose="020B0503020204020204" charset="-122"/>
              </a:rPr>
              <a:t>、山洪流速急，涨得快，不要轻易游水转移，以防止被山洪冲走。山洪爆发时还要注意防止山体滑坡、滚石、泥石流的伤害。</a:t>
            </a:r>
            <a:endParaRPr lang="en-US" altLang="zh-CN" sz="1650" dirty="0" smtClean="0">
              <a:latin typeface="微软雅黑" panose="020B0503020204020204" charset="-122"/>
              <a:ea typeface="微软雅黑" panose="020B0503020204020204" charset="-122"/>
            </a:endParaRPr>
          </a:p>
          <a:p>
            <a:pPr marL="0" indent="0">
              <a:lnSpc>
                <a:spcPct val="150000"/>
              </a:lnSpc>
              <a:buNone/>
            </a:pPr>
            <a:r>
              <a:rPr lang="en-US" altLang="zh-CN" sz="1650" dirty="0" smtClean="0">
                <a:latin typeface="微软雅黑" panose="020B0503020204020204" charset="-122"/>
                <a:ea typeface="微软雅黑" panose="020B0503020204020204" charset="-122"/>
              </a:rPr>
              <a:t>4</a:t>
            </a:r>
            <a:r>
              <a:rPr lang="zh-CN" altLang="en-US" sz="1650" dirty="0" smtClean="0">
                <a:latin typeface="微软雅黑" panose="020B0503020204020204" charset="-122"/>
                <a:ea typeface="微软雅黑" panose="020B0503020204020204" charset="-122"/>
              </a:rPr>
              <a:t>、突遭洪水围困于基础较牢固的高岗、台地或坚固的住宅楼房时，在山丘环境下，无论是孤身一人还是多人，只要有序固守等待救援或等待陡涨陡落的山洪消退后即可解围。</a:t>
            </a:r>
            <a:endParaRPr lang="en-US" altLang="zh-CN" sz="1650" dirty="0" smtClean="0">
              <a:latin typeface="微软雅黑" panose="020B0503020204020204" charset="-122"/>
              <a:ea typeface="微软雅黑" panose="020B0503020204020204" charset="-122"/>
            </a:endParaRPr>
          </a:p>
        </p:txBody>
      </p:sp>
      <p:grpSp>
        <p:nvGrpSpPr>
          <p:cNvPr id="4" name="组合 3"/>
          <p:cNvGrpSpPr/>
          <p:nvPr/>
        </p:nvGrpSpPr>
        <p:grpSpPr>
          <a:xfrm>
            <a:off x="364490" y="80551"/>
            <a:ext cx="3783330" cy="475615"/>
            <a:chOff x="511175" y="214536"/>
            <a:chExt cx="3783330" cy="475615"/>
          </a:xfrm>
        </p:grpSpPr>
        <p:grpSp>
          <p:nvGrpSpPr>
            <p:cNvPr id="5" name="组合 4"/>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8" name="文本框 7"/>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自救措施</a:t>
              </a:r>
              <a:endParaRPr lang="zh-CN" altLang="en-US" sz="2500" b="1" dirty="0" smtClean="0">
                <a:solidFill>
                  <a:srgbClr val="224184"/>
                </a:solidFill>
                <a:latin typeface="华文隶书" pitchFamily="2" charset="-122"/>
                <a:ea typeface="华文隶书" pitchFamily="2"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a:spLocks noGrp="1"/>
          </p:cNvSpPr>
          <p:nvPr>
            <p:ph sz="quarter" idx="1"/>
          </p:nvPr>
        </p:nvSpPr>
        <p:spPr>
          <a:xfrm>
            <a:off x="364490" y="813435"/>
            <a:ext cx="4823460" cy="3997960"/>
          </a:xfrm>
        </p:spPr>
        <p:txBody>
          <a:bodyPr>
            <a:normAutofit fontScale="92500"/>
          </a:bodyPr>
          <a:lstStyle/>
          <a:p>
            <a:pPr marL="0" indent="0">
              <a:lnSpc>
                <a:spcPct val="150000"/>
              </a:lnSpc>
              <a:buNone/>
            </a:pPr>
            <a:r>
              <a:rPr lang="en-US" altLang="zh-CN" sz="1650" dirty="0" smtClean="0">
                <a:latin typeface="微软雅黑" panose="020B0503020204020204" charset="-122"/>
                <a:ea typeface="微软雅黑" panose="020B0503020204020204" charset="-122"/>
              </a:rPr>
              <a:t>5</a:t>
            </a:r>
            <a:r>
              <a:rPr lang="zh-CN" altLang="en-US" sz="1650" dirty="0" smtClean="0">
                <a:latin typeface="微软雅黑" panose="020B0503020204020204" charset="-122"/>
                <a:ea typeface="微软雅黑" panose="020B0503020204020204" charset="-122"/>
              </a:rPr>
              <a:t>、如措手不及，被洪水围困于低洼处的溪岸、土坎或木结构的住房里，情况危急时，有通信条件的，可利用通讯工具向当地政府和防汛部门报告洪水态势和受困情况，寻求救援；无通信条件的，可制造烟火或来回挥动颜色鲜艳的衣物或集体同声呼救。同时要尽可能利用船只、木排、门板、木床等漂流物，做水上转移。</a:t>
            </a:r>
            <a:endParaRPr lang="en-US" altLang="zh-CN" sz="1650" dirty="0" smtClean="0">
              <a:latin typeface="微软雅黑" panose="020B0503020204020204" charset="-122"/>
              <a:ea typeface="微软雅黑" panose="020B0503020204020204" charset="-122"/>
            </a:endParaRPr>
          </a:p>
          <a:p>
            <a:pPr marL="0" indent="0">
              <a:lnSpc>
                <a:spcPct val="150000"/>
              </a:lnSpc>
              <a:buNone/>
            </a:pPr>
            <a:r>
              <a:rPr lang="en-US" altLang="zh-CN" sz="1650" dirty="0" smtClean="0">
                <a:latin typeface="微软雅黑" panose="020B0503020204020204" charset="-122"/>
                <a:ea typeface="微软雅黑" panose="020B0503020204020204" charset="-122"/>
              </a:rPr>
              <a:t>6</a:t>
            </a:r>
            <a:r>
              <a:rPr lang="zh-CN" altLang="en-US" sz="1650" dirty="0" smtClean="0">
                <a:latin typeface="微软雅黑" panose="020B0503020204020204" charset="-122"/>
                <a:ea typeface="微软雅黑" panose="020B0503020204020204" charset="-122"/>
              </a:rPr>
              <a:t>、发现高压线铁塔歪斜、电线低垂或者拆断，要远离避险，不可触摸或者接近，防止触电。</a:t>
            </a:r>
            <a:endParaRPr lang="en-US" altLang="zh-CN" sz="1650" dirty="0" smtClean="0">
              <a:latin typeface="微软雅黑" panose="020B0503020204020204" charset="-122"/>
              <a:ea typeface="微软雅黑" panose="020B0503020204020204" charset="-122"/>
            </a:endParaRPr>
          </a:p>
          <a:p>
            <a:pPr marL="0" indent="0">
              <a:lnSpc>
                <a:spcPct val="150000"/>
              </a:lnSpc>
              <a:buNone/>
            </a:pPr>
            <a:r>
              <a:rPr lang="en-US" altLang="zh-CN" sz="1650" dirty="0" smtClean="0">
                <a:latin typeface="微软雅黑" panose="020B0503020204020204" charset="-122"/>
                <a:ea typeface="微软雅黑" panose="020B0503020204020204" charset="-122"/>
              </a:rPr>
              <a:t>7</a:t>
            </a:r>
            <a:r>
              <a:rPr lang="zh-CN" altLang="en-US" sz="1650" dirty="0" smtClean="0">
                <a:latin typeface="微软雅黑" panose="020B0503020204020204" charset="-122"/>
                <a:ea typeface="微软雅黑" panose="020B0503020204020204" charset="-122"/>
              </a:rPr>
              <a:t>、洪水过后，要做好卫生防疫工作，注意饮用水卫生，食品卫生，避免发生传染病。</a:t>
            </a:r>
            <a:endParaRPr lang="en-US" altLang="zh-CN" sz="1650" dirty="0" smtClean="0">
              <a:latin typeface="微软雅黑" panose="020B0503020204020204" charset="-122"/>
              <a:ea typeface="微软雅黑" panose="020B0503020204020204" charset="-122"/>
            </a:endParaRPr>
          </a:p>
        </p:txBody>
      </p:sp>
      <p:pic>
        <p:nvPicPr>
          <p:cNvPr id="6148" name="Picture 4"/>
          <p:cNvPicPr>
            <a:picLocks noChangeAspect="1" noChangeArrowheads="1"/>
          </p:cNvPicPr>
          <p:nvPr/>
        </p:nvPicPr>
        <p:blipFill>
          <a:blip r:embed="rId1"/>
          <a:srcRect/>
          <a:stretch>
            <a:fillRect/>
          </a:stretch>
        </p:blipFill>
        <p:spPr bwMode="auto">
          <a:xfrm>
            <a:off x="5268521" y="1178709"/>
            <a:ext cx="2430256" cy="1821669"/>
          </a:xfrm>
          <a:prstGeom prst="rect">
            <a:avLst/>
          </a:prstGeom>
          <a:noFill/>
          <a:ln w="9525">
            <a:noFill/>
            <a:miter lim="800000"/>
            <a:headEnd/>
            <a:tailEnd/>
          </a:ln>
          <a:effectLst/>
        </p:spPr>
      </p:pic>
      <p:pic>
        <p:nvPicPr>
          <p:cNvPr id="6149" name="Picture 5"/>
          <p:cNvPicPr>
            <a:picLocks noChangeAspect="1" noChangeArrowheads="1"/>
          </p:cNvPicPr>
          <p:nvPr/>
        </p:nvPicPr>
        <p:blipFill>
          <a:blip r:embed="rId2"/>
          <a:srcRect/>
          <a:stretch>
            <a:fillRect/>
          </a:stretch>
        </p:blipFill>
        <p:spPr bwMode="auto">
          <a:xfrm>
            <a:off x="5268520" y="3107535"/>
            <a:ext cx="2456524" cy="1607355"/>
          </a:xfrm>
          <a:prstGeom prst="rect">
            <a:avLst/>
          </a:prstGeom>
          <a:noFill/>
          <a:ln w="9525">
            <a:noFill/>
            <a:miter lim="800000"/>
            <a:headEnd/>
            <a:tailEnd/>
          </a:ln>
          <a:effectLst/>
        </p:spPr>
      </p:pic>
      <p:grpSp>
        <p:nvGrpSpPr>
          <p:cNvPr id="4" name="组合 3"/>
          <p:cNvGrpSpPr/>
          <p:nvPr/>
        </p:nvGrpSpPr>
        <p:grpSpPr>
          <a:xfrm>
            <a:off x="364490" y="80551"/>
            <a:ext cx="3783330" cy="475615"/>
            <a:chOff x="511175" y="214536"/>
            <a:chExt cx="3783330" cy="475615"/>
          </a:xfrm>
        </p:grpSpPr>
        <p:grpSp>
          <p:nvGrpSpPr>
            <p:cNvPr id="5" name="组合 4"/>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8" name="文本框 7"/>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自救措施</a:t>
              </a:r>
              <a:endParaRPr lang="zh-CN" altLang="en-US" sz="2500" b="1" dirty="0" smtClean="0">
                <a:solidFill>
                  <a:srgbClr val="224184"/>
                </a:solidFill>
                <a:latin typeface="华文隶书" pitchFamily="2" charset="-122"/>
                <a:ea typeface="华文隶书" pitchFamily="2"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a:spLocks noGrp="1"/>
          </p:cNvSpPr>
          <p:nvPr>
            <p:ph sz="quarter" idx="1"/>
          </p:nvPr>
        </p:nvSpPr>
        <p:spPr>
          <a:xfrm>
            <a:off x="205105" y="973455"/>
            <a:ext cx="4366895" cy="3997960"/>
          </a:xfrm>
        </p:spPr>
        <p:txBody>
          <a:bodyPr>
            <a:normAutofit/>
          </a:bodyPr>
          <a:lstStyle/>
          <a:p>
            <a:pPr marL="0" indent="0">
              <a:lnSpc>
                <a:spcPct val="150000"/>
              </a:lnSpc>
              <a:buNone/>
            </a:pPr>
            <a:r>
              <a:rPr lang="zh-CN" altLang="en-US" sz="1650" dirty="0" smtClean="0">
                <a:latin typeface="微软雅黑" panose="020B0503020204020204" charset="-122"/>
                <a:ea typeface="微软雅黑" panose="020B0503020204020204" charset="-122"/>
              </a:rPr>
              <a:t>平原区、低洼处来不及转移的居民，其住宅常易遭洪水淹没或围困。假如遇到这种情况，通常有效的办法是：</a:t>
            </a:r>
            <a:endParaRPr lang="en-US" altLang="zh-CN" sz="1650" dirty="0" smtClean="0">
              <a:latin typeface="微软雅黑" panose="020B0503020204020204" charset="-122"/>
              <a:ea typeface="微软雅黑" panose="020B0503020204020204" charset="-122"/>
            </a:endParaRPr>
          </a:p>
          <a:p>
            <a:pPr marL="0" indent="0">
              <a:lnSpc>
                <a:spcPct val="150000"/>
              </a:lnSpc>
              <a:buNone/>
            </a:pPr>
            <a:r>
              <a:rPr lang="en-US" altLang="zh-CN" sz="1650" dirty="0" smtClean="0">
                <a:latin typeface="微软雅黑" panose="020B0503020204020204" charset="-122"/>
                <a:ea typeface="微软雅黑" panose="020B0503020204020204" charset="-122"/>
              </a:rPr>
              <a:t>1</a:t>
            </a:r>
            <a:r>
              <a:rPr lang="zh-CN" altLang="en-US" sz="1650" dirty="0" smtClean="0">
                <a:latin typeface="微软雅黑" panose="020B0503020204020204" charset="-122"/>
                <a:ea typeface="微软雅黑" panose="020B0503020204020204" charset="-122"/>
              </a:rPr>
              <a:t>、安排家人向屋顶转移，并尽量稳定好他们的情绪。</a:t>
            </a:r>
            <a:endParaRPr lang="en-US" altLang="zh-CN" sz="1650" dirty="0" smtClean="0">
              <a:latin typeface="微软雅黑" panose="020B0503020204020204" charset="-122"/>
              <a:ea typeface="微软雅黑" panose="020B0503020204020204" charset="-122"/>
            </a:endParaRPr>
          </a:p>
          <a:p>
            <a:pPr marL="0" indent="0">
              <a:lnSpc>
                <a:spcPct val="150000"/>
              </a:lnSpc>
              <a:buNone/>
            </a:pPr>
            <a:r>
              <a:rPr lang="en-US" altLang="zh-CN" sz="1650" dirty="0" smtClean="0">
                <a:latin typeface="微软雅黑" panose="020B0503020204020204" charset="-122"/>
                <a:ea typeface="微软雅黑" panose="020B0503020204020204" charset="-122"/>
              </a:rPr>
              <a:t>2</a:t>
            </a:r>
            <a:r>
              <a:rPr lang="zh-CN" altLang="en-US" sz="1650" dirty="0" smtClean="0">
                <a:latin typeface="微软雅黑" panose="020B0503020204020204" charset="-122"/>
                <a:ea typeface="微软雅黑" panose="020B0503020204020204" charset="-122"/>
              </a:rPr>
              <a:t>、想方设法发出呼救信号，尽快与外界取得联系，以便得到及时救援。</a:t>
            </a:r>
            <a:endParaRPr lang="en-US" altLang="zh-CN" sz="1650" dirty="0" smtClean="0">
              <a:latin typeface="微软雅黑" panose="020B0503020204020204" charset="-122"/>
              <a:ea typeface="微软雅黑" panose="020B0503020204020204" charset="-122"/>
            </a:endParaRPr>
          </a:p>
          <a:p>
            <a:pPr marL="0" indent="0">
              <a:lnSpc>
                <a:spcPct val="150000"/>
              </a:lnSpc>
              <a:buNone/>
            </a:pPr>
            <a:r>
              <a:rPr lang="en-US" altLang="zh-CN" sz="1650" dirty="0" smtClean="0">
                <a:latin typeface="微软雅黑" panose="020B0503020204020204" charset="-122"/>
                <a:ea typeface="微软雅黑" panose="020B0503020204020204" charset="-122"/>
              </a:rPr>
              <a:t>3</a:t>
            </a:r>
            <a:r>
              <a:rPr lang="zh-CN" altLang="en-US" sz="1650" dirty="0" smtClean="0">
                <a:latin typeface="微软雅黑" panose="020B0503020204020204" charset="-122"/>
                <a:ea typeface="微软雅黑" panose="020B0503020204020204" charset="-122"/>
              </a:rPr>
              <a:t>、利用竹木等漂流物将家人护送漂流至附近的高大建筑物或较安全的地方。</a:t>
            </a:r>
            <a:endParaRPr lang="en-US" altLang="zh-CN" sz="1650" dirty="0" smtClean="0">
              <a:latin typeface="微软雅黑" panose="020B0503020204020204" charset="-122"/>
              <a:ea typeface="微软雅黑" panose="020B0503020204020204" charset="-122"/>
            </a:endParaRPr>
          </a:p>
          <a:p>
            <a:pPr marL="0" indent="0">
              <a:buNone/>
            </a:pPr>
            <a:endParaRPr lang="en-US" altLang="zh-CN" sz="1650" dirty="0" smtClean="0">
              <a:latin typeface="微软雅黑" panose="020B0503020204020204" charset="-122"/>
              <a:ea typeface="微软雅黑" panose="020B0503020204020204" charset="-122"/>
            </a:endParaRPr>
          </a:p>
        </p:txBody>
      </p:sp>
      <p:pic>
        <p:nvPicPr>
          <p:cNvPr id="7172" name="Picture 4"/>
          <p:cNvPicPr>
            <a:picLocks noChangeAspect="1" noChangeArrowheads="1"/>
          </p:cNvPicPr>
          <p:nvPr/>
        </p:nvPicPr>
        <p:blipFill>
          <a:blip r:embed="rId1"/>
          <a:srcRect/>
          <a:stretch>
            <a:fillRect/>
          </a:stretch>
        </p:blipFill>
        <p:spPr bwMode="auto">
          <a:xfrm>
            <a:off x="4834255" y="1484701"/>
            <a:ext cx="3222590" cy="2571768"/>
          </a:xfrm>
          <a:prstGeom prst="rect">
            <a:avLst/>
          </a:prstGeom>
          <a:noFill/>
          <a:ln w="9525">
            <a:noFill/>
            <a:miter lim="800000"/>
            <a:headEnd/>
            <a:tailEnd/>
          </a:ln>
          <a:effectLst/>
        </p:spPr>
      </p:pic>
      <p:grpSp>
        <p:nvGrpSpPr>
          <p:cNvPr id="4" name="组合 3"/>
          <p:cNvGrpSpPr/>
          <p:nvPr/>
        </p:nvGrpSpPr>
        <p:grpSpPr>
          <a:xfrm>
            <a:off x="364490" y="80551"/>
            <a:ext cx="3783330" cy="475615"/>
            <a:chOff x="511175" y="214536"/>
            <a:chExt cx="3783330" cy="475615"/>
          </a:xfrm>
        </p:grpSpPr>
        <p:grpSp>
          <p:nvGrpSpPr>
            <p:cNvPr id="5" name="组合 4"/>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8" name="文本框 7"/>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自救措施</a:t>
              </a:r>
              <a:endParaRPr lang="zh-CN" altLang="en-US" sz="2500" b="1" dirty="0" smtClean="0">
                <a:solidFill>
                  <a:srgbClr val="224184"/>
                </a:solidFill>
                <a:latin typeface="华文隶书" pitchFamily="2" charset="-122"/>
                <a:ea typeface="华文隶书" pitchFamily="2"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a:spLocks noGrp="1"/>
          </p:cNvSpPr>
          <p:nvPr>
            <p:ph sz="quarter" idx="1"/>
          </p:nvPr>
        </p:nvSpPr>
        <p:spPr>
          <a:xfrm>
            <a:off x="1169035" y="775335"/>
            <a:ext cx="6978015" cy="3997960"/>
          </a:xfrm>
        </p:spPr>
        <p:txBody>
          <a:bodyPr>
            <a:normAutofit fontScale="90000"/>
          </a:bodyPr>
          <a:lstStyle/>
          <a:p>
            <a:pPr marL="0" indent="0" algn="ctr">
              <a:lnSpc>
                <a:spcPct val="150000"/>
              </a:lnSpc>
              <a:spcBef>
                <a:spcPts val="0"/>
              </a:spcBef>
              <a:buNone/>
            </a:pPr>
            <a:r>
              <a:rPr lang="zh-CN" altLang="en-US" sz="2550" dirty="0" smtClean="0">
                <a:solidFill>
                  <a:srgbClr val="FF0000"/>
                </a:solidFill>
                <a:latin typeface="微软雅黑" panose="020B0503020204020204" charset="-122"/>
                <a:ea typeface="微软雅黑" panose="020B0503020204020204" charset="-122"/>
              </a:rPr>
              <a:t>自救注意事项</a:t>
            </a:r>
            <a:endParaRPr lang="en-US" altLang="zh-CN" sz="2550" dirty="0" smtClean="0">
              <a:solidFill>
                <a:srgbClr val="FF0000"/>
              </a:solidFill>
              <a:latin typeface="微软雅黑" panose="020B0503020204020204" charset="-122"/>
              <a:ea typeface="微软雅黑" panose="020B0503020204020204" charset="-122"/>
            </a:endParaRPr>
          </a:p>
          <a:p>
            <a:pPr marL="0" indent="0">
              <a:lnSpc>
                <a:spcPct val="150000"/>
              </a:lnSpc>
              <a:buNone/>
            </a:pPr>
            <a:r>
              <a:rPr lang="en-US" altLang="zh-CN" sz="1800" dirty="0" smtClean="0">
                <a:latin typeface="微软雅黑" panose="020B0503020204020204" charset="-122"/>
                <a:ea typeface="微软雅黑" panose="020B0503020204020204" charset="-122"/>
              </a:rPr>
              <a:t>1.</a:t>
            </a:r>
            <a:r>
              <a:rPr lang="zh-CN" altLang="en-US" sz="1800" dirty="0" smtClean="0">
                <a:latin typeface="微软雅黑" panose="020B0503020204020204" charset="-122"/>
                <a:ea typeface="微软雅黑" panose="020B0503020204020204" charset="-122"/>
              </a:rPr>
              <a:t>生命安全第一，危机关头切勿贪念财物。</a:t>
            </a:r>
            <a:endParaRPr lang="en-US" altLang="zh-CN" sz="1800" dirty="0" smtClean="0">
              <a:latin typeface="微软雅黑" panose="020B0503020204020204" charset="-122"/>
              <a:ea typeface="微软雅黑" panose="020B0503020204020204" charset="-122"/>
            </a:endParaRPr>
          </a:p>
          <a:p>
            <a:pPr marL="0" indent="0">
              <a:lnSpc>
                <a:spcPct val="150000"/>
              </a:lnSpc>
              <a:buNone/>
            </a:pPr>
            <a:r>
              <a:rPr lang="en-US" altLang="zh-CN" sz="1800" dirty="0" smtClean="0">
                <a:latin typeface="微软雅黑" panose="020B0503020204020204" charset="-122"/>
                <a:ea typeface="微软雅黑" panose="020B0503020204020204" charset="-122"/>
              </a:rPr>
              <a:t>2.</a:t>
            </a:r>
            <a:r>
              <a:rPr lang="zh-CN" altLang="en-US" sz="1800" dirty="0" smtClean="0">
                <a:latin typeface="微软雅黑" panose="020B0503020204020204" charset="-122"/>
                <a:ea typeface="微软雅黑" panose="020B0503020204020204" charset="-122"/>
              </a:rPr>
              <a:t>保持冷静，尽快向上或较高地方转移。</a:t>
            </a:r>
            <a:endParaRPr lang="en-US" altLang="zh-CN" sz="1800" dirty="0" smtClean="0">
              <a:latin typeface="微软雅黑" panose="020B0503020204020204" charset="-122"/>
              <a:ea typeface="微软雅黑" panose="020B0503020204020204" charset="-122"/>
            </a:endParaRPr>
          </a:p>
          <a:p>
            <a:pPr marL="0" indent="0">
              <a:lnSpc>
                <a:spcPct val="150000"/>
              </a:lnSpc>
              <a:buNone/>
            </a:pPr>
            <a:r>
              <a:rPr lang="en-US" altLang="zh-CN" sz="1800" dirty="0" smtClean="0">
                <a:latin typeface="微软雅黑" panose="020B0503020204020204" charset="-122"/>
                <a:ea typeface="微软雅黑" panose="020B0503020204020204" charset="-122"/>
              </a:rPr>
              <a:t>2.</a:t>
            </a:r>
            <a:r>
              <a:rPr lang="zh-CN" altLang="en-US" sz="1800" dirty="0" smtClean="0">
                <a:latin typeface="微软雅黑" panose="020B0503020204020204" charset="-122"/>
                <a:ea typeface="微软雅黑" panose="020B0503020204020204" charset="-122"/>
              </a:rPr>
              <a:t>不要沿着行洪道方向跑，而要向两侧快速躲避。　　</a:t>
            </a:r>
            <a:endParaRPr lang="en-US" altLang="zh-CN" sz="1800" dirty="0" smtClean="0">
              <a:latin typeface="微软雅黑" panose="020B0503020204020204" charset="-122"/>
              <a:ea typeface="微软雅黑" panose="020B0503020204020204" charset="-122"/>
            </a:endParaRPr>
          </a:p>
          <a:p>
            <a:pPr marL="0" indent="0">
              <a:lnSpc>
                <a:spcPct val="150000"/>
              </a:lnSpc>
              <a:buNone/>
            </a:pPr>
            <a:r>
              <a:rPr lang="en-US" altLang="zh-CN" sz="1800" dirty="0" smtClean="0">
                <a:latin typeface="微软雅黑" panose="020B0503020204020204" charset="-122"/>
                <a:ea typeface="微软雅黑" panose="020B0503020204020204" charset="-122"/>
              </a:rPr>
              <a:t>3.</a:t>
            </a:r>
            <a:r>
              <a:rPr lang="zh-CN" altLang="en-US" sz="1800" dirty="0" smtClean="0">
                <a:latin typeface="微软雅黑" panose="020B0503020204020204" charset="-122"/>
                <a:ea typeface="微软雅黑" panose="020B0503020204020204" charset="-122"/>
              </a:rPr>
              <a:t>千万不要轻易涉水过河。　　</a:t>
            </a:r>
            <a:endParaRPr lang="en-US" altLang="zh-CN" sz="1800" dirty="0" smtClean="0">
              <a:latin typeface="微软雅黑" panose="020B0503020204020204" charset="-122"/>
              <a:ea typeface="微软雅黑" panose="020B0503020204020204" charset="-122"/>
            </a:endParaRPr>
          </a:p>
          <a:p>
            <a:pPr marL="0" indent="0">
              <a:lnSpc>
                <a:spcPct val="150000"/>
              </a:lnSpc>
              <a:buNone/>
            </a:pPr>
            <a:r>
              <a:rPr lang="en-US" altLang="zh-CN" sz="1800" dirty="0" smtClean="0">
                <a:latin typeface="微软雅黑" panose="020B0503020204020204" charset="-122"/>
                <a:ea typeface="微软雅黑" panose="020B0503020204020204" charset="-122"/>
              </a:rPr>
              <a:t>4.</a:t>
            </a:r>
            <a:r>
              <a:rPr lang="zh-CN" altLang="en-US" sz="1800" dirty="0" smtClean="0">
                <a:latin typeface="微软雅黑" panose="020B0503020204020204" charset="-122"/>
                <a:ea typeface="微软雅黑" panose="020B0503020204020204" charset="-122"/>
              </a:rPr>
              <a:t>如被困，应及时与当地有关部门取得联系，或发出求救信号，寻求救援。</a:t>
            </a:r>
            <a:endParaRPr lang="en-US" altLang="zh-CN" sz="1800" dirty="0" smtClean="0">
              <a:latin typeface="微软雅黑" panose="020B0503020204020204" charset="-122"/>
              <a:ea typeface="微软雅黑" panose="020B0503020204020204" charset="-122"/>
            </a:endParaRPr>
          </a:p>
          <a:p>
            <a:pPr marL="0" indent="0">
              <a:lnSpc>
                <a:spcPct val="150000"/>
              </a:lnSpc>
              <a:buNone/>
            </a:pPr>
            <a:r>
              <a:rPr lang="en-US" altLang="zh-CN" sz="1800" dirty="0" smtClean="0">
                <a:latin typeface="微软雅黑" panose="020B0503020204020204" charset="-122"/>
                <a:ea typeface="微软雅黑" panose="020B0503020204020204" charset="-122"/>
              </a:rPr>
              <a:t>5.</a:t>
            </a:r>
            <a:r>
              <a:rPr lang="zh-CN" altLang="en-US" sz="1800" dirty="0" smtClean="0">
                <a:latin typeface="微软雅黑" panose="020B0503020204020204" charset="-122"/>
                <a:ea typeface="微软雅黑" panose="020B0503020204020204" charset="-122"/>
              </a:rPr>
              <a:t>逃生前应把煤气阀，电源总开关等关掉。</a:t>
            </a:r>
            <a:endParaRPr lang="en-US" altLang="zh-CN" sz="1800" dirty="0" smtClean="0">
              <a:latin typeface="微软雅黑" panose="020B0503020204020204" charset="-122"/>
              <a:ea typeface="微软雅黑" panose="020B0503020204020204" charset="-122"/>
            </a:endParaRPr>
          </a:p>
          <a:p>
            <a:pPr marL="0" indent="0">
              <a:lnSpc>
                <a:spcPct val="150000"/>
              </a:lnSpc>
              <a:buNone/>
            </a:pPr>
            <a:r>
              <a:rPr lang="en-US" altLang="zh-CN" sz="1800" dirty="0" smtClean="0">
                <a:latin typeface="微软雅黑" panose="020B0503020204020204" charset="-122"/>
                <a:ea typeface="微软雅黑" panose="020B0503020204020204" charset="-122"/>
              </a:rPr>
              <a:t>6.</a:t>
            </a:r>
            <a:r>
              <a:rPr lang="zh-CN" altLang="en-US" sz="1800" dirty="0" smtClean="0">
                <a:latin typeface="微软雅黑" panose="020B0503020204020204" charset="-122"/>
                <a:ea typeface="微软雅黑" panose="020B0503020204020204" charset="-122"/>
              </a:rPr>
              <a:t>如有条件应储备或随身携带适量食物及饮用水等物资，以备长期等待救援。</a:t>
            </a:r>
            <a:endParaRPr lang="zh-CN" altLang="en-US" sz="1800" dirty="0" smtClean="0">
              <a:latin typeface="微软雅黑" panose="020B0503020204020204" charset="-122"/>
              <a:ea typeface="微软雅黑" panose="020B0503020204020204" charset="-122"/>
            </a:endParaRPr>
          </a:p>
        </p:txBody>
      </p:sp>
      <p:grpSp>
        <p:nvGrpSpPr>
          <p:cNvPr id="4" name="组合 3"/>
          <p:cNvGrpSpPr/>
          <p:nvPr/>
        </p:nvGrpSpPr>
        <p:grpSpPr>
          <a:xfrm>
            <a:off x="364490" y="80551"/>
            <a:ext cx="3783330" cy="475615"/>
            <a:chOff x="511175" y="214536"/>
            <a:chExt cx="3783330" cy="475615"/>
          </a:xfrm>
        </p:grpSpPr>
        <p:grpSp>
          <p:nvGrpSpPr>
            <p:cNvPr id="5" name="组合 4"/>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8" name="文本框 7"/>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自救措施</a:t>
              </a:r>
              <a:endParaRPr lang="zh-CN" altLang="en-US" sz="2500" b="1" dirty="0" smtClean="0">
                <a:solidFill>
                  <a:srgbClr val="224184"/>
                </a:solidFill>
                <a:latin typeface="华文隶书" pitchFamily="2" charset="-122"/>
                <a:ea typeface="华文隶书" pitchFamily="2"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a:spLocks noGrp="1"/>
          </p:cNvSpPr>
          <p:nvPr>
            <p:ph sz="quarter" idx="1"/>
          </p:nvPr>
        </p:nvSpPr>
        <p:spPr>
          <a:xfrm>
            <a:off x="548640" y="647065"/>
            <a:ext cx="7341235" cy="3997960"/>
          </a:xfrm>
        </p:spPr>
        <p:txBody>
          <a:bodyPr>
            <a:normAutofit/>
          </a:bodyPr>
          <a:lstStyle/>
          <a:p>
            <a:pPr marL="0" indent="0">
              <a:lnSpc>
                <a:spcPct val="150000"/>
              </a:lnSpc>
              <a:buNone/>
            </a:pPr>
            <a:r>
              <a:rPr lang="zh-CN" altLang="en-US" sz="1350" b="1" dirty="0" smtClean="0">
                <a:solidFill>
                  <a:srgbClr val="FF0000"/>
                </a:solidFill>
                <a:latin typeface="微软雅黑" panose="020B0503020204020204" charset="-122"/>
                <a:ea typeface="微软雅黑" panose="020B0503020204020204" charset="-122"/>
              </a:rPr>
              <a:t>滑坡：</a:t>
            </a:r>
            <a:r>
              <a:rPr lang="zh-CN" altLang="en-US" sz="1350" dirty="0" smtClean="0">
                <a:solidFill>
                  <a:srgbClr val="FF0000"/>
                </a:solidFill>
                <a:latin typeface="微软雅黑" panose="020B0503020204020204" charset="-122"/>
                <a:ea typeface="微软雅黑" panose="020B0503020204020204" charset="-122"/>
              </a:rPr>
              <a:t>是滑坡是指斜坡上的土体或者岩体，受河流冲刷、地下水活动、雨水浸泡、地震及人工切坡等因素影响，在重力作用下，沿着一定的软弱面或者软弱带，整体地或者分散地顺坡向下滑动的自然现象。运动的岩（土）体称为变位体或滑移体，未移动的下伏岩（土）体称为滑床。</a:t>
            </a:r>
            <a:endParaRPr lang="en-US" altLang="zh-CN" sz="1350" dirty="0" smtClean="0">
              <a:solidFill>
                <a:srgbClr val="FF0000"/>
              </a:solidFill>
              <a:latin typeface="微软雅黑" panose="020B0503020204020204" charset="-122"/>
              <a:ea typeface="微软雅黑" panose="020B0503020204020204" charset="-122"/>
            </a:endParaRPr>
          </a:p>
        </p:txBody>
      </p:sp>
      <p:pic>
        <p:nvPicPr>
          <p:cNvPr id="8194" name="Picture 2"/>
          <p:cNvPicPr>
            <a:picLocks noChangeAspect="1" noChangeArrowheads="1"/>
          </p:cNvPicPr>
          <p:nvPr/>
        </p:nvPicPr>
        <p:blipFill>
          <a:blip r:embed="rId1"/>
          <a:srcRect/>
          <a:stretch>
            <a:fillRect/>
          </a:stretch>
        </p:blipFill>
        <p:spPr bwMode="auto">
          <a:xfrm>
            <a:off x="4920299" y="1987309"/>
            <a:ext cx="3034564" cy="2464611"/>
          </a:xfrm>
          <a:prstGeom prst="rect">
            <a:avLst/>
          </a:prstGeom>
          <a:noFill/>
          <a:ln w="9525">
            <a:noFill/>
            <a:miter lim="800000"/>
            <a:headEnd/>
            <a:tailEnd/>
          </a:ln>
          <a:effectLst/>
        </p:spPr>
      </p:pic>
      <p:sp>
        <p:nvSpPr>
          <p:cNvPr id="5" name="内容占位符 2"/>
          <p:cNvSpPr txBox="1"/>
          <p:nvPr/>
        </p:nvSpPr>
        <p:spPr>
          <a:xfrm>
            <a:off x="548640" y="1620520"/>
            <a:ext cx="4018280" cy="3997960"/>
          </a:xfrm>
          <a:prstGeom prst="rect">
            <a:avLst/>
          </a:prstGeom>
        </p:spPr>
        <p:txBody>
          <a:bodyPr vert="horz">
            <a:normAutofit/>
          </a:bodyPr>
          <a:lstStyle/>
          <a:p>
            <a:pPr marL="0" marR="0" lvl="0" indent="0" algn="l" defTabSz="914400" rtl="0" eaLnBrk="1" fontAlgn="auto" latinLnBrk="0" hangingPunct="1">
              <a:lnSpc>
                <a:spcPct val="150000"/>
              </a:lnSpc>
              <a:spcBef>
                <a:spcPct val="20000"/>
              </a:spcBef>
              <a:spcAft>
                <a:spcPts val="0"/>
              </a:spcAft>
              <a:buClr>
                <a:schemeClr val="accent1"/>
              </a:buClr>
              <a:buSzPct val="85000"/>
              <a:buFont typeface="Wingdings 2" panose="05020102010507070707"/>
              <a:buNone/>
              <a:defRPr/>
            </a:pPr>
            <a:r>
              <a:rPr kumimoji="0" lang="zh-CN" altLang="en-US" sz="1350" b="1" u="none" strike="noStrike" kern="1200" cap="none" spc="0" normalizeH="0" baseline="0" noProof="0" dirty="0" smtClean="0">
                <a:ln>
                  <a:noFill/>
                </a:ln>
                <a:solidFill>
                  <a:srgbClr val="FF0000"/>
                </a:solidFill>
                <a:effectLst/>
                <a:uLnTx/>
                <a:uFillTx/>
                <a:latin typeface="微软雅黑" panose="020B0503020204020204" charset="-122"/>
                <a:ea typeface="微软雅黑" panose="020B0503020204020204" charset="-122"/>
                <a:cs typeface="+mn-cs"/>
              </a:rPr>
              <a:t>自救措施：</a:t>
            </a:r>
            <a:r>
              <a:rPr kumimoji="0" lang="zh-CN" altLang="en-US" sz="135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rPr>
              <a:t>当处在滑坡体上时，首先应保持冷静，不能慌乱。要迅速环顾四周，向较安全的地段撤离。一般除高速滑坡外，只要行动迅速，都有可能逃离危险区段。跑离时，向两侧跑为最佳方向。在向下滑动的山坡中，向上或向下跑都是很危险的。当遇无法跑离的高速滑坡时，更不能慌乱，在一定条件下，如滑坡呈整体滑动时，原地不动，或抱住大树等物，不失为一种有效的自救措施。</a:t>
            </a:r>
            <a:endParaRPr kumimoji="0" lang="en-US" altLang="zh-CN" sz="135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mn-cs"/>
            </a:endParaRPr>
          </a:p>
        </p:txBody>
      </p:sp>
      <p:grpSp>
        <p:nvGrpSpPr>
          <p:cNvPr id="4" name="组合 3"/>
          <p:cNvGrpSpPr/>
          <p:nvPr/>
        </p:nvGrpSpPr>
        <p:grpSpPr>
          <a:xfrm>
            <a:off x="364490" y="80551"/>
            <a:ext cx="3783330" cy="475615"/>
            <a:chOff x="511175" y="214536"/>
            <a:chExt cx="3783330" cy="475615"/>
          </a:xfrm>
        </p:grpSpPr>
        <p:grpSp>
          <p:nvGrpSpPr>
            <p:cNvPr id="6" name="组合 5"/>
            <p:cNvGrpSpPr/>
            <p:nvPr/>
          </p:nvGrpSpPr>
          <p:grpSpPr>
            <a:xfrm>
              <a:off x="511175" y="349027"/>
              <a:ext cx="432048" cy="248196"/>
              <a:chOff x="251520" y="267147"/>
              <a:chExt cx="501392" cy="288032"/>
            </a:xfrm>
            <a:solidFill>
              <a:srgbClr val="224184"/>
            </a:solidFill>
          </p:grpSpPr>
          <p:sp>
            <p:nvSpPr>
              <p:cNvPr id="7" name="燕尾形 6"/>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8" name="燕尾形 7"/>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9" name="文本框 8"/>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自救措施</a:t>
              </a:r>
              <a:endParaRPr lang="zh-CN" altLang="en-US" sz="2500" b="1" dirty="0" smtClean="0">
                <a:solidFill>
                  <a:srgbClr val="224184"/>
                </a:solidFill>
                <a:latin typeface="华文隶书" pitchFamily="2" charset="-122"/>
                <a:ea typeface="华文隶书" pitchFamily="2"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5657339" y="0"/>
            <a:ext cx="3486661" cy="5143500"/>
            <a:chOff x="5657339" y="0"/>
            <a:chExt cx="3486661" cy="5143500"/>
          </a:xfrm>
        </p:grpSpPr>
        <p:sp>
          <p:nvSpPr>
            <p:cNvPr id="15" name="矩形 14"/>
            <p:cNvSpPr/>
            <p:nvPr/>
          </p:nvSpPr>
          <p:spPr>
            <a:xfrm>
              <a:off x="5940152" y="0"/>
              <a:ext cx="3203848" cy="5143500"/>
            </a:xfrm>
            <a:prstGeom prst="rect">
              <a:avLst/>
            </a:prstGeom>
            <a:solidFill>
              <a:srgbClr val="224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70" name="Picture 2" descr="C:\Users\Administrator\Desktop\155626ggytyp3g8eyby3zy.jpg"/>
            <p:cNvPicPr>
              <a:picLocks noChangeAspect="1" noChangeArrowheads="1"/>
            </p:cNvPicPr>
            <p:nvPr/>
          </p:nvPicPr>
          <p:blipFill>
            <a:blip r:embed="rId1"/>
            <a:srcRect l="36350" t="-210" r="17916" b="210"/>
            <a:stretch>
              <a:fillRect/>
            </a:stretch>
          </p:blipFill>
          <p:spPr bwMode="auto">
            <a:xfrm>
              <a:off x="5657339" y="60960"/>
              <a:ext cx="3444628" cy="5021582"/>
            </a:xfrm>
            <a:prstGeom prst="rect">
              <a:avLst/>
            </a:prstGeom>
            <a:noFill/>
          </p:spPr>
        </p:pic>
      </p:grpSp>
      <p:grpSp>
        <p:nvGrpSpPr>
          <p:cNvPr id="6" name="组合 5"/>
          <p:cNvGrpSpPr/>
          <p:nvPr/>
        </p:nvGrpSpPr>
        <p:grpSpPr>
          <a:xfrm>
            <a:off x="287655" y="117475"/>
            <a:ext cx="1677670" cy="1386840"/>
            <a:chOff x="434" y="241"/>
            <a:chExt cx="2642" cy="2184"/>
          </a:xfrm>
        </p:grpSpPr>
        <p:sp>
          <p:nvSpPr>
            <p:cNvPr id="5" name="文本框 4"/>
            <p:cNvSpPr txBox="1"/>
            <p:nvPr/>
          </p:nvSpPr>
          <p:spPr>
            <a:xfrm>
              <a:off x="434" y="241"/>
              <a:ext cx="1516" cy="2184"/>
            </a:xfrm>
            <a:prstGeom prst="rect">
              <a:avLst/>
            </a:prstGeom>
            <a:noFill/>
          </p:spPr>
          <p:txBody>
            <a:bodyPr wrap="none" rtlCol="0" anchor="t">
              <a:spAutoFit/>
            </a:bodyPr>
            <a:lstStyle/>
            <a:p>
              <a:r>
                <a:rPr lang="en-US" altLang="zh-CN" sz="8500" dirty="0">
                  <a:solidFill>
                    <a:schemeClr val="tx1">
                      <a:lumMod val="75000"/>
                      <a:lumOff val="25000"/>
                    </a:schemeClr>
                  </a:solidFill>
                  <a:latin typeface="Arial" panose="020B0604020202020204" pitchFamily="34" charset="0"/>
                  <a:ea typeface="微软雅黑" panose="020B0503020204020204" charset="-122"/>
                </a:rPr>
                <a:t>C</a:t>
              </a:r>
              <a:endParaRPr lang="en-US" altLang="zh-CN" sz="8500" dirty="0">
                <a:solidFill>
                  <a:schemeClr val="tx1">
                    <a:lumMod val="75000"/>
                    <a:lumOff val="25000"/>
                  </a:schemeClr>
                </a:solidFill>
                <a:latin typeface="Arial" panose="020B0604020202020204" pitchFamily="34" charset="0"/>
                <a:ea typeface="微软雅黑" panose="020B0503020204020204" charset="-122"/>
              </a:endParaRPr>
            </a:p>
          </p:txBody>
        </p:sp>
        <p:sp>
          <p:nvSpPr>
            <p:cNvPr id="3" name="文本框 2"/>
            <p:cNvSpPr txBox="1"/>
            <p:nvPr/>
          </p:nvSpPr>
          <p:spPr>
            <a:xfrm>
              <a:off x="906" y="837"/>
              <a:ext cx="648" cy="1038"/>
            </a:xfrm>
            <a:prstGeom prst="rect">
              <a:avLst/>
            </a:prstGeom>
            <a:noFill/>
          </p:spPr>
          <p:txBody>
            <a:bodyPr wrap="none" rtlCol="0" anchor="t">
              <a:spAutoFit/>
            </a:bodyPr>
            <a:lstStyle/>
            <a:p>
              <a:r>
                <a:rPr lang="zh-CN" altLang="en-US" b="1">
                  <a:solidFill>
                    <a:schemeClr val="tx1">
                      <a:lumMod val="65000"/>
                      <a:lumOff val="35000"/>
                    </a:schemeClr>
                  </a:solidFill>
                  <a:latin typeface="微软雅黑" panose="020B0503020204020204" charset="-122"/>
                  <a:ea typeface="微软雅黑" panose="020B0503020204020204" charset="-122"/>
                  <a:sym typeface="+mn-ea"/>
                </a:rPr>
                <a:t>目</a:t>
              </a:r>
              <a:endParaRPr lang="zh-CN" altLang="en-US" b="1">
                <a:solidFill>
                  <a:schemeClr val="tx1">
                    <a:lumMod val="65000"/>
                    <a:lumOff val="35000"/>
                  </a:schemeClr>
                </a:solidFill>
                <a:latin typeface="微软雅黑" panose="020B0503020204020204" charset="-122"/>
                <a:ea typeface="微软雅黑" panose="020B0503020204020204" charset="-122"/>
                <a:sym typeface="+mn-ea"/>
              </a:endParaRPr>
            </a:p>
            <a:p>
              <a:r>
                <a:rPr lang="zh-CN" altLang="en-US" b="1">
                  <a:solidFill>
                    <a:schemeClr val="tx1">
                      <a:lumMod val="65000"/>
                      <a:lumOff val="35000"/>
                    </a:schemeClr>
                  </a:solidFill>
                  <a:latin typeface="微软雅黑" panose="020B0503020204020204" charset="-122"/>
                  <a:ea typeface="微软雅黑" panose="020B0503020204020204" charset="-122"/>
                  <a:sym typeface="+mn-ea"/>
                </a:rPr>
                <a:t>录</a:t>
              </a:r>
              <a:endParaRPr lang="zh-CN" altLang="en-US"/>
            </a:p>
          </p:txBody>
        </p:sp>
        <p:sp>
          <p:nvSpPr>
            <p:cNvPr id="4" name="文本框 3"/>
            <p:cNvSpPr txBox="1"/>
            <p:nvPr/>
          </p:nvSpPr>
          <p:spPr>
            <a:xfrm>
              <a:off x="1398" y="1017"/>
              <a:ext cx="1679" cy="580"/>
            </a:xfrm>
            <a:prstGeom prst="rect">
              <a:avLst/>
            </a:prstGeom>
            <a:noFill/>
          </p:spPr>
          <p:txBody>
            <a:bodyPr wrap="none" rtlCol="0" anchor="t">
              <a:spAutoFit/>
            </a:bodyPr>
            <a:lstStyle/>
            <a:p>
              <a:r>
                <a:rPr lang="en-US" altLang="zh-CN">
                  <a:solidFill>
                    <a:schemeClr val="tx1">
                      <a:lumMod val="65000"/>
                      <a:lumOff val="35000"/>
                    </a:schemeClr>
                  </a:solidFill>
                  <a:latin typeface="微软雅黑" panose="020B0503020204020204" charset="-122"/>
                  <a:ea typeface="微软雅黑" panose="020B0503020204020204" charset="-122"/>
                </a:rPr>
                <a:t>ONTENTS</a:t>
              </a:r>
              <a:endParaRPr lang="en-US" altLang="zh-CN">
                <a:solidFill>
                  <a:schemeClr val="tx1">
                    <a:lumMod val="65000"/>
                    <a:lumOff val="35000"/>
                  </a:schemeClr>
                </a:solidFill>
                <a:latin typeface="微软雅黑" panose="020B0503020204020204" charset="-122"/>
                <a:ea typeface="微软雅黑" panose="020B0503020204020204" charset="-122"/>
              </a:endParaRPr>
            </a:p>
          </p:txBody>
        </p:sp>
      </p:grpSp>
      <p:cxnSp>
        <p:nvCxnSpPr>
          <p:cNvPr id="7" name="直接连接符 6"/>
          <p:cNvCxnSpPr/>
          <p:nvPr/>
        </p:nvCxnSpPr>
        <p:spPr>
          <a:xfrm>
            <a:off x="480695" y="2566670"/>
            <a:ext cx="3875405" cy="571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512445" y="2331085"/>
            <a:ext cx="962025" cy="1264285"/>
            <a:chOff x="1031" y="3671"/>
            <a:chExt cx="1515" cy="1991"/>
          </a:xfrm>
        </p:grpSpPr>
        <p:grpSp>
          <p:nvGrpSpPr>
            <p:cNvPr id="10" name="组合 9"/>
            <p:cNvGrpSpPr/>
            <p:nvPr/>
          </p:nvGrpSpPr>
          <p:grpSpPr>
            <a:xfrm>
              <a:off x="1031" y="3671"/>
              <a:ext cx="868" cy="740"/>
              <a:chOff x="1122" y="3774"/>
              <a:chExt cx="732" cy="624"/>
            </a:xfrm>
          </p:grpSpPr>
          <p:sp>
            <p:nvSpPr>
              <p:cNvPr id="8" name="椭圆 7"/>
              <p:cNvSpPr/>
              <p:nvPr/>
            </p:nvSpPr>
            <p:spPr>
              <a:xfrm>
                <a:off x="1176" y="3774"/>
                <a:ext cx="624" cy="624"/>
              </a:xfrm>
              <a:prstGeom prst="ellipse">
                <a:avLst/>
              </a:prstGeom>
              <a:solidFill>
                <a:srgbClr val="224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文本框 8"/>
              <p:cNvSpPr txBox="1"/>
              <p:nvPr/>
            </p:nvSpPr>
            <p:spPr>
              <a:xfrm>
                <a:off x="1122" y="3852"/>
                <a:ext cx="732" cy="468"/>
              </a:xfrm>
              <a:prstGeom prst="rect">
                <a:avLst/>
              </a:prstGeom>
              <a:noFill/>
            </p:spPr>
            <p:txBody>
              <a:bodyPr wrap="square" rtlCol="0" anchor="t">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01</a:t>
                </a:r>
                <a:endParaRPr lang="en-US" altLang="zh-CN" sz="1600" b="1" dirty="0">
                  <a:solidFill>
                    <a:schemeClr val="bg1"/>
                  </a:solidFill>
                  <a:latin typeface="微软雅黑" panose="020B0503020204020204" charset="-122"/>
                  <a:ea typeface="微软雅黑" panose="020B0503020204020204" charset="-122"/>
                  <a:sym typeface="+mn-ea"/>
                </a:endParaRPr>
              </a:p>
            </p:txBody>
          </p:sp>
        </p:grpSp>
        <p:cxnSp>
          <p:nvCxnSpPr>
            <p:cNvPr id="11" name="直接连接符 10"/>
            <p:cNvCxnSpPr/>
            <p:nvPr/>
          </p:nvCxnSpPr>
          <p:spPr>
            <a:xfrm>
              <a:off x="1465" y="4579"/>
              <a:ext cx="0" cy="1083"/>
            </a:xfrm>
            <a:prstGeom prst="line">
              <a:avLst/>
            </a:prstGeom>
            <a:ln w="952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61" y="5124"/>
              <a:ext cx="1085" cy="533"/>
            </a:xfrm>
            <a:prstGeom prst="rect">
              <a:avLst/>
            </a:prstGeom>
            <a:noFill/>
          </p:spPr>
          <p:txBody>
            <a:bodyPr wrap="square" rtlCol="0" anchor="t">
              <a:spAutoFit/>
            </a:bodyPr>
            <a:lstStyle/>
            <a:p>
              <a:pPr algn="l"/>
              <a:r>
                <a:rPr lang="zh-CN" altLang="zh-CN" sz="1600" b="1" dirty="0">
                  <a:solidFill>
                    <a:srgbClr val="224184"/>
                  </a:solidFill>
                  <a:latin typeface="微软雅黑" panose="020B0503020204020204" charset="-122"/>
                  <a:ea typeface="微软雅黑" panose="020B0503020204020204" charset="-122"/>
                  <a:sym typeface="+mn-ea"/>
                </a:rPr>
                <a:t>前言</a:t>
              </a:r>
              <a:endParaRPr lang="zh-CN" altLang="zh-CN" sz="1600" b="1" dirty="0">
                <a:solidFill>
                  <a:srgbClr val="224184"/>
                </a:solidFill>
                <a:latin typeface="微软雅黑" panose="020B0503020204020204" charset="-122"/>
                <a:ea typeface="微软雅黑" panose="020B0503020204020204" charset="-122"/>
                <a:sym typeface="+mn-ea"/>
              </a:endParaRPr>
            </a:p>
          </p:txBody>
        </p:sp>
      </p:grpSp>
      <p:grpSp>
        <p:nvGrpSpPr>
          <p:cNvPr id="23" name="组合 22"/>
          <p:cNvGrpSpPr/>
          <p:nvPr/>
        </p:nvGrpSpPr>
        <p:grpSpPr>
          <a:xfrm>
            <a:off x="1565910" y="1361440"/>
            <a:ext cx="2369299" cy="1439545"/>
            <a:chOff x="1031" y="2144"/>
            <a:chExt cx="3736" cy="2267"/>
          </a:xfrm>
        </p:grpSpPr>
        <p:grpSp>
          <p:nvGrpSpPr>
            <p:cNvPr id="24" name="组合 23"/>
            <p:cNvGrpSpPr/>
            <p:nvPr/>
          </p:nvGrpSpPr>
          <p:grpSpPr>
            <a:xfrm>
              <a:off x="1031" y="3671"/>
              <a:ext cx="868" cy="740"/>
              <a:chOff x="1122" y="3774"/>
              <a:chExt cx="732" cy="624"/>
            </a:xfrm>
          </p:grpSpPr>
          <p:sp>
            <p:nvSpPr>
              <p:cNvPr id="25" name="椭圆 24"/>
              <p:cNvSpPr/>
              <p:nvPr/>
            </p:nvSpPr>
            <p:spPr>
              <a:xfrm>
                <a:off x="1176" y="3774"/>
                <a:ext cx="624" cy="624"/>
              </a:xfrm>
              <a:prstGeom prst="ellipse">
                <a:avLst/>
              </a:prstGeom>
              <a:solidFill>
                <a:srgbClr val="224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文本框 25"/>
              <p:cNvSpPr txBox="1"/>
              <p:nvPr/>
            </p:nvSpPr>
            <p:spPr>
              <a:xfrm>
                <a:off x="1122" y="3852"/>
                <a:ext cx="732" cy="468"/>
              </a:xfrm>
              <a:prstGeom prst="rect">
                <a:avLst/>
              </a:prstGeom>
              <a:noFill/>
            </p:spPr>
            <p:txBody>
              <a:bodyPr wrap="square" rtlCol="0" anchor="t">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02</a:t>
                </a:r>
                <a:endParaRPr lang="en-US" altLang="zh-CN" sz="1600" b="1" dirty="0">
                  <a:solidFill>
                    <a:schemeClr val="bg1"/>
                  </a:solidFill>
                  <a:latin typeface="微软雅黑" panose="020B0503020204020204" charset="-122"/>
                  <a:ea typeface="微软雅黑" panose="020B0503020204020204" charset="-122"/>
                  <a:sym typeface="+mn-ea"/>
                </a:endParaRPr>
              </a:p>
            </p:txBody>
          </p:sp>
        </p:grpSp>
        <p:cxnSp>
          <p:nvCxnSpPr>
            <p:cNvPr id="27" name="直接连接符 26"/>
            <p:cNvCxnSpPr/>
            <p:nvPr/>
          </p:nvCxnSpPr>
          <p:spPr>
            <a:xfrm>
              <a:off x="1477" y="2432"/>
              <a:ext cx="0" cy="1083"/>
            </a:xfrm>
            <a:prstGeom prst="line">
              <a:avLst/>
            </a:prstGeom>
            <a:ln w="952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496" y="2144"/>
              <a:ext cx="3271" cy="1307"/>
            </a:xfrm>
            <a:prstGeom prst="rect">
              <a:avLst/>
            </a:prstGeom>
            <a:noFill/>
          </p:spPr>
          <p:txBody>
            <a:bodyPr wrap="square" rtlCol="0" anchor="t">
              <a:spAutoFit/>
            </a:bodyPr>
            <a:lstStyle/>
            <a:p>
              <a:pPr algn="l">
                <a:lnSpc>
                  <a:spcPct val="150000"/>
                </a:lnSpc>
              </a:pPr>
              <a:r>
                <a:rPr lang="zh-CN" altLang="en-US" sz="1600" b="1" dirty="0" smtClean="0">
                  <a:solidFill>
                    <a:srgbClr val="224184"/>
                  </a:solidFill>
                  <a:latin typeface="微软雅黑" panose="020B0503020204020204" charset="-122"/>
                  <a:ea typeface="微软雅黑" panose="020B0503020204020204" charset="-122"/>
                  <a:cs typeface="微软雅黑" panose="020B0503020204020204" charset="-122"/>
                  <a:sym typeface="+mn-ea"/>
                </a:rPr>
                <a:t>加强全员应急管理 </a:t>
              </a:r>
              <a:endParaRPr lang="zh-CN" altLang="en-US" sz="1600" b="1" dirty="0" smtClean="0">
                <a:solidFill>
                  <a:srgbClr val="224184"/>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b="1" dirty="0" smtClean="0">
                  <a:solidFill>
                    <a:srgbClr val="224184"/>
                  </a:solidFill>
                  <a:latin typeface="微软雅黑" panose="020B0503020204020204" charset="-122"/>
                  <a:ea typeface="微软雅黑" panose="020B0503020204020204" charset="-122"/>
                  <a:cs typeface="微软雅黑" panose="020B0503020204020204" charset="-122"/>
                  <a:sym typeface="+mn-ea"/>
                </a:rPr>
                <a:t>提升防灾减灾能力</a:t>
              </a:r>
              <a:endParaRPr lang="zh-CN" altLang="en-US" sz="1600" b="1" dirty="0" smtClean="0">
                <a:solidFill>
                  <a:srgbClr val="224184"/>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29" name="组合 28"/>
          <p:cNvGrpSpPr/>
          <p:nvPr/>
        </p:nvGrpSpPr>
        <p:grpSpPr>
          <a:xfrm>
            <a:off x="2698115" y="2331085"/>
            <a:ext cx="1801574" cy="1264285"/>
            <a:chOff x="1031" y="3671"/>
            <a:chExt cx="2839" cy="1991"/>
          </a:xfrm>
        </p:grpSpPr>
        <p:grpSp>
          <p:nvGrpSpPr>
            <p:cNvPr id="30" name="组合 29"/>
            <p:cNvGrpSpPr/>
            <p:nvPr/>
          </p:nvGrpSpPr>
          <p:grpSpPr>
            <a:xfrm>
              <a:off x="1031" y="3671"/>
              <a:ext cx="868" cy="740"/>
              <a:chOff x="1122" y="3774"/>
              <a:chExt cx="732" cy="624"/>
            </a:xfrm>
          </p:grpSpPr>
          <p:sp>
            <p:nvSpPr>
              <p:cNvPr id="31" name="椭圆 30"/>
              <p:cNvSpPr/>
              <p:nvPr/>
            </p:nvSpPr>
            <p:spPr>
              <a:xfrm>
                <a:off x="1176" y="3774"/>
                <a:ext cx="624" cy="624"/>
              </a:xfrm>
              <a:prstGeom prst="ellipse">
                <a:avLst/>
              </a:prstGeom>
              <a:solidFill>
                <a:srgbClr val="224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2" name="文本框 31"/>
              <p:cNvSpPr txBox="1"/>
              <p:nvPr/>
            </p:nvSpPr>
            <p:spPr>
              <a:xfrm>
                <a:off x="1122" y="3852"/>
                <a:ext cx="732" cy="468"/>
              </a:xfrm>
              <a:prstGeom prst="rect">
                <a:avLst/>
              </a:prstGeom>
              <a:noFill/>
            </p:spPr>
            <p:txBody>
              <a:bodyPr wrap="square" rtlCol="0" anchor="t">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03</a:t>
                </a:r>
                <a:endParaRPr lang="en-US" altLang="zh-CN" sz="1600" b="1" dirty="0">
                  <a:solidFill>
                    <a:schemeClr val="bg1"/>
                  </a:solidFill>
                  <a:latin typeface="微软雅黑" panose="020B0503020204020204" charset="-122"/>
                  <a:ea typeface="微软雅黑" panose="020B0503020204020204" charset="-122"/>
                  <a:sym typeface="+mn-ea"/>
                </a:endParaRPr>
              </a:p>
            </p:txBody>
          </p:sp>
        </p:grpSp>
        <p:cxnSp>
          <p:nvCxnSpPr>
            <p:cNvPr id="33" name="直接连接符 32"/>
            <p:cNvCxnSpPr/>
            <p:nvPr/>
          </p:nvCxnSpPr>
          <p:spPr>
            <a:xfrm>
              <a:off x="1465" y="4579"/>
              <a:ext cx="0" cy="1083"/>
            </a:xfrm>
            <a:prstGeom prst="line">
              <a:avLst/>
            </a:prstGeom>
            <a:ln w="952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1461" y="5124"/>
              <a:ext cx="2409" cy="531"/>
            </a:xfrm>
            <a:prstGeom prst="rect">
              <a:avLst/>
            </a:prstGeom>
            <a:noFill/>
          </p:spPr>
          <p:txBody>
            <a:bodyPr wrap="square" rtlCol="0" anchor="t">
              <a:spAutoFit/>
            </a:bodyPr>
            <a:lstStyle/>
            <a:p>
              <a:pPr algn="l"/>
              <a:r>
                <a:rPr lang="zh-CN" altLang="en-US" sz="1600" b="1" dirty="0">
                  <a:solidFill>
                    <a:srgbClr val="224184"/>
                  </a:solidFill>
                  <a:latin typeface="微软雅黑" panose="020B0503020204020204" charset="-122"/>
                  <a:ea typeface="微软雅黑" panose="020B0503020204020204" charset="-122"/>
                  <a:sym typeface="+mn-ea"/>
                </a:rPr>
                <a:t>应对灾难</a:t>
              </a:r>
              <a:endParaRPr lang="zh-CN" altLang="en-US" sz="1600" b="1" dirty="0">
                <a:solidFill>
                  <a:srgbClr val="224184"/>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290">
                                          <p:stCondLst>
                                            <p:cond delay="0"/>
                                          </p:stCondLst>
                                        </p:cTn>
                                        <p:tgtEl>
                                          <p:spTgt spid="6"/>
                                        </p:tgtEl>
                                      </p:cBhvr>
                                    </p:animEffect>
                                    <p:anim calcmode="lin" valueType="num">
                                      <p:cBhvr>
                                        <p:cTn id="14"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9" dur="13">
                                          <p:stCondLst>
                                            <p:cond delay="325"/>
                                          </p:stCondLst>
                                        </p:cTn>
                                        <p:tgtEl>
                                          <p:spTgt spid="6"/>
                                        </p:tgtEl>
                                      </p:cBhvr>
                                      <p:to x="100000" y="60000"/>
                                    </p:animScale>
                                    <p:animScale>
                                      <p:cBhvr>
                                        <p:cTn id="20" dur="83" decel="50000">
                                          <p:stCondLst>
                                            <p:cond delay="338"/>
                                          </p:stCondLst>
                                        </p:cTn>
                                        <p:tgtEl>
                                          <p:spTgt spid="6"/>
                                        </p:tgtEl>
                                      </p:cBhvr>
                                      <p:to x="100000" y="100000"/>
                                    </p:animScale>
                                    <p:animScale>
                                      <p:cBhvr>
                                        <p:cTn id="21" dur="13">
                                          <p:stCondLst>
                                            <p:cond delay="656"/>
                                          </p:stCondLst>
                                        </p:cTn>
                                        <p:tgtEl>
                                          <p:spTgt spid="6"/>
                                        </p:tgtEl>
                                      </p:cBhvr>
                                      <p:to x="100000" y="80000"/>
                                    </p:animScale>
                                    <p:animScale>
                                      <p:cBhvr>
                                        <p:cTn id="22" dur="83" decel="50000">
                                          <p:stCondLst>
                                            <p:cond delay="669"/>
                                          </p:stCondLst>
                                        </p:cTn>
                                        <p:tgtEl>
                                          <p:spTgt spid="6"/>
                                        </p:tgtEl>
                                      </p:cBhvr>
                                      <p:to x="100000" y="100000"/>
                                    </p:animScale>
                                    <p:animScale>
                                      <p:cBhvr>
                                        <p:cTn id="23" dur="13">
                                          <p:stCondLst>
                                            <p:cond delay="821"/>
                                          </p:stCondLst>
                                        </p:cTn>
                                        <p:tgtEl>
                                          <p:spTgt spid="6"/>
                                        </p:tgtEl>
                                      </p:cBhvr>
                                      <p:to x="100000" y="90000"/>
                                    </p:animScale>
                                    <p:animScale>
                                      <p:cBhvr>
                                        <p:cTn id="24" dur="83" decel="50000">
                                          <p:stCondLst>
                                            <p:cond delay="834"/>
                                          </p:stCondLst>
                                        </p:cTn>
                                        <p:tgtEl>
                                          <p:spTgt spid="6"/>
                                        </p:tgtEl>
                                      </p:cBhvr>
                                      <p:to x="100000" y="100000"/>
                                    </p:animScale>
                                    <p:animScale>
                                      <p:cBhvr>
                                        <p:cTn id="25" dur="13">
                                          <p:stCondLst>
                                            <p:cond delay="904"/>
                                          </p:stCondLst>
                                        </p:cTn>
                                        <p:tgtEl>
                                          <p:spTgt spid="6"/>
                                        </p:tgtEl>
                                      </p:cBhvr>
                                      <p:to x="100000" y="95000"/>
                                    </p:animScale>
                                    <p:animScale>
                                      <p:cBhvr>
                                        <p:cTn id="26" dur="83" decel="50000">
                                          <p:stCondLst>
                                            <p:cond delay="917"/>
                                          </p:stCondLst>
                                        </p:cTn>
                                        <p:tgtEl>
                                          <p:spTgt spid="6"/>
                                        </p:tgtEl>
                                      </p:cBhvr>
                                      <p:to x="100000" y="100000"/>
                                    </p:animScale>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2500"/>
                            </p:stCondLst>
                            <p:childTnLst>
                              <p:par>
                                <p:cTn id="32" presetID="22" presetClass="entr" presetSubtype="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par>
                          <p:cTn id="35" fill="hold">
                            <p:stCondLst>
                              <p:cond delay="3000"/>
                            </p:stCondLst>
                            <p:childTnLst>
                              <p:par>
                                <p:cTn id="36" presetID="22" presetClass="entr" presetSubtype="4"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a:spLocks noGrp="1"/>
          </p:cNvSpPr>
          <p:nvPr>
            <p:ph sz="quarter" idx="1"/>
          </p:nvPr>
        </p:nvSpPr>
        <p:spPr>
          <a:xfrm>
            <a:off x="364490" y="997585"/>
            <a:ext cx="3246755" cy="3997960"/>
          </a:xfrm>
        </p:spPr>
        <p:txBody>
          <a:bodyPr>
            <a:normAutofit/>
          </a:bodyPr>
          <a:lstStyle/>
          <a:p>
            <a:pPr marL="0" indent="0">
              <a:lnSpc>
                <a:spcPct val="150000"/>
              </a:lnSpc>
              <a:buNone/>
            </a:pPr>
            <a:r>
              <a:rPr lang="zh-CN" altLang="en-US" sz="1350" b="1" dirty="0" smtClean="0">
                <a:solidFill>
                  <a:srgbClr val="FF0000"/>
                </a:solidFill>
                <a:latin typeface="微软雅黑" panose="020B0503020204020204" charset="-122"/>
                <a:ea typeface="微软雅黑" panose="020B0503020204020204" charset="-122"/>
              </a:rPr>
              <a:t>注意事项：</a:t>
            </a:r>
            <a:endParaRPr lang="en-US" altLang="zh-CN" sz="1350" b="1" dirty="0" smtClean="0">
              <a:solidFill>
                <a:srgbClr val="FF0000"/>
              </a:solidFill>
              <a:latin typeface="微软雅黑" panose="020B0503020204020204" charset="-122"/>
              <a:ea typeface="微软雅黑" panose="020B0503020204020204" charset="-122"/>
            </a:endParaRPr>
          </a:p>
          <a:p>
            <a:pPr marL="0" indent="0">
              <a:lnSpc>
                <a:spcPct val="150000"/>
              </a:lnSpc>
              <a:buNone/>
            </a:pPr>
            <a:r>
              <a:rPr lang="en-US" altLang="zh-CN" sz="1350" dirty="0" smtClean="0">
                <a:latin typeface="微软雅黑" panose="020B0503020204020204" charset="-122"/>
                <a:ea typeface="微软雅黑" panose="020B0503020204020204" charset="-122"/>
              </a:rPr>
              <a:t>1</a:t>
            </a:r>
            <a:r>
              <a:rPr lang="zh-CN" altLang="en-US" sz="1350" dirty="0" smtClean="0">
                <a:latin typeface="微软雅黑" panose="020B0503020204020204" charset="-122"/>
                <a:ea typeface="微软雅黑" panose="020B0503020204020204" charset="-122"/>
              </a:rPr>
              <a:t>、要是被淹没，请务必趴下。当被泥石流掩埋时，可活动空间小，氧气量少，这样做有助于减少身体新陈代谢。</a:t>
            </a:r>
            <a:endParaRPr lang="en-US" altLang="zh-CN" sz="1350" dirty="0" smtClean="0">
              <a:latin typeface="微软雅黑" panose="020B0503020204020204" charset="-122"/>
              <a:ea typeface="微软雅黑" panose="020B0503020204020204" charset="-122"/>
            </a:endParaRPr>
          </a:p>
          <a:p>
            <a:pPr marL="0" indent="0">
              <a:lnSpc>
                <a:spcPct val="150000"/>
              </a:lnSpc>
              <a:buNone/>
            </a:pPr>
            <a:r>
              <a:rPr lang="en-US" altLang="zh-CN" sz="1350" dirty="0" smtClean="0">
                <a:latin typeface="微软雅黑" panose="020B0503020204020204" charset="-122"/>
                <a:ea typeface="微软雅黑" panose="020B0503020204020204" charset="-122"/>
              </a:rPr>
              <a:t>2</a:t>
            </a:r>
            <a:r>
              <a:rPr lang="zh-CN" altLang="en-US" sz="1350" dirty="0" smtClean="0">
                <a:latin typeface="微软雅黑" panose="020B0503020204020204" charset="-122"/>
                <a:ea typeface="微软雅黑" panose="020B0503020204020204" charset="-122"/>
              </a:rPr>
              <a:t>、如若身边有水源和食物，被困者要维持进食，延续生命，等待救援。</a:t>
            </a:r>
            <a:endParaRPr lang="en-US" altLang="zh-CN" sz="1350" dirty="0" smtClean="0">
              <a:latin typeface="微软雅黑" panose="020B0503020204020204" charset="-122"/>
              <a:ea typeface="微软雅黑" panose="020B0503020204020204" charset="-122"/>
            </a:endParaRPr>
          </a:p>
          <a:p>
            <a:pPr marL="0" indent="0">
              <a:lnSpc>
                <a:spcPct val="150000"/>
              </a:lnSpc>
              <a:buNone/>
            </a:pPr>
            <a:r>
              <a:rPr lang="en-US" altLang="zh-CN" sz="1350" dirty="0" smtClean="0">
                <a:latin typeface="微软雅黑" panose="020B0503020204020204" charset="-122"/>
                <a:ea typeface="微软雅黑" panose="020B0503020204020204" charset="-122"/>
              </a:rPr>
              <a:t>3</a:t>
            </a:r>
            <a:r>
              <a:rPr lang="zh-CN" altLang="en-US" sz="1350" dirty="0" smtClean="0">
                <a:latin typeface="微软雅黑" panose="020B0503020204020204" charset="-122"/>
                <a:ea typeface="微软雅黑" panose="020B0503020204020204" charset="-122"/>
              </a:rPr>
              <a:t>、当发现有人来到附近时，也不可妄动。用硬物敲击地面，告知外面的人即可，要保留体力。</a:t>
            </a:r>
            <a:endParaRPr lang="en-US" altLang="zh-CN" sz="1350" dirty="0" smtClean="0">
              <a:latin typeface="微软雅黑" panose="020B0503020204020204" charset="-122"/>
              <a:ea typeface="微软雅黑" panose="020B0503020204020204" charset="-122"/>
            </a:endParaRPr>
          </a:p>
          <a:p>
            <a:pPr marL="0" indent="0">
              <a:lnSpc>
                <a:spcPct val="150000"/>
              </a:lnSpc>
              <a:buNone/>
            </a:pPr>
            <a:r>
              <a:rPr lang="en-US" altLang="zh-CN" sz="1350" dirty="0" smtClean="0">
                <a:latin typeface="微软雅黑" panose="020B0503020204020204" charset="-122"/>
                <a:ea typeface="微软雅黑" panose="020B0503020204020204" charset="-122"/>
              </a:rPr>
              <a:t>4</a:t>
            </a:r>
            <a:r>
              <a:rPr lang="zh-CN" altLang="en-US" sz="1350" dirty="0" smtClean="0">
                <a:latin typeface="微软雅黑" panose="020B0503020204020204" charset="-122"/>
                <a:ea typeface="微软雅黑" panose="020B0503020204020204" charset="-122"/>
              </a:rPr>
              <a:t>、一定不要大声喊叫，要保存体力。</a:t>
            </a:r>
            <a:endParaRPr lang="en-US" altLang="zh-CN" sz="1350" dirty="0" smtClean="0">
              <a:latin typeface="微软雅黑" panose="020B0503020204020204" charset="-122"/>
              <a:ea typeface="微软雅黑" panose="020B0503020204020204" charset="-122"/>
            </a:endParaRPr>
          </a:p>
        </p:txBody>
      </p:sp>
      <p:pic>
        <p:nvPicPr>
          <p:cNvPr id="9219" name="Picture 3"/>
          <p:cNvPicPr>
            <a:picLocks noChangeAspect="1" noChangeArrowheads="1"/>
          </p:cNvPicPr>
          <p:nvPr/>
        </p:nvPicPr>
        <p:blipFill>
          <a:blip r:embed="rId1"/>
          <a:srcRect/>
          <a:stretch>
            <a:fillRect/>
          </a:stretch>
        </p:blipFill>
        <p:spPr bwMode="auto">
          <a:xfrm>
            <a:off x="4011605" y="1252688"/>
            <a:ext cx="4257383" cy="3161132"/>
          </a:xfrm>
          <a:prstGeom prst="rect">
            <a:avLst/>
          </a:prstGeom>
          <a:noFill/>
          <a:ln w="9525">
            <a:noFill/>
            <a:miter lim="800000"/>
            <a:headEnd/>
            <a:tailEnd/>
          </a:ln>
          <a:effectLst/>
        </p:spPr>
      </p:pic>
      <p:grpSp>
        <p:nvGrpSpPr>
          <p:cNvPr id="4" name="组合 3"/>
          <p:cNvGrpSpPr/>
          <p:nvPr/>
        </p:nvGrpSpPr>
        <p:grpSpPr>
          <a:xfrm>
            <a:off x="364490" y="74201"/>
            <a:ext cx="3783330" cy="475615"/>
            <a:chOff x="511175" y="214536"/>
            <a:chExt cx="3783330" cy="475615"/>
          </a:xfrm>
        </p:grpSpPr>
        <p:grpSp>
          <p:nvGrpSpPr>
            <p:cNvPr id="6" name="组合 5"/>
            <p:cNvGrpSpPr/>
            <p:nvPr/>
          </p:nvGrpSpPr>
          <p:grpSpPr>
            <a:xfrm>
              <a:off x="511175" y="349027"/>
              <a:ext cx="432048" cy="248196"/>
              <a:chOff x="251520" y="267147"/>
              <a:chExt cx="501392" cy="288032"/>
            </a:xfrm>
            <a:solidFill>
              <a:srgbClr val="224184"/>
            </a:solidFill>
          </p:grpSpPr>
          <p:sp>
            <p:nvSpPr>
              <p:cNvPr id="7" name="燕尾形 6"/>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8" name="燕尾形 7"/>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9" name="文本框 8"/>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自救措施</a:t>
              </a:r>
              <a:endParaRPr lang="zh-CN" altLang="en-US" sz="2500" b="1" dirty="0" smtClean="0">
                <a:solidFill>
                  <a:srgbClr val="224184"/>
                </a:solidFill>
                <a:latin typeface="华文隶书" pitchFamily="2" charset="-122"/>
                <a:ea typeface="华文隶书" pitchFamily="2"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a:spLocks noGrp="1"/>
          </p:cNvSpPr>
          <p:nvPr>
            <p:ph sz="quarter" idx="1"/>
          </p:nvPr>
        </p:nvSpPr>
        <p:spPr>
          <a:xfrm>
            <a:off x="612775" y="672465"/>
            <a:ext cx="7807325" cy="3997960"/>
          </a:xfrm>
        </p:spPr>
        <p:txBody>
          <a:bodyPr>
            <a:normAutofit/>
          </a:bodyPr>
          <a:lstStyle/>
          <a:p>
            <a:pPr marL="0" indent="0">
              <a:lnSpc>
                <a:spcPct val="150000"/>
              </a:lnSpc>
              <a:buNone/>
            </a:pPr>
            <a:r>
              <a:rPr lang="zh-CN" altLang="en-US" sz="1350" b="1" dirty="0" smtClean="0">
                <a:solidFill>
                  <a:srgbClr val="FF0000"/>
                </a:solidFill>
                <a:latin typeface="微软雅黑" panose="020B0503020204020204" charset="-122"/>
                <a:ea typeface="微软雅黑" panose="020B0503020204020204" charset="-122"/>
              </a:rPr>
              <a:t>泥石流：</a:t>
            </a:r>
            <a:r>
              <a:rPr lang="zh-CN" altLang="en-US" sz="1350" dirty="0" smtClean="0">
                <a:solidFill>
                  <a:srgbClr val="FF0000"/>
                </a:solidFill>
                <a:latin typeface="微软雅黑" panose="020B0503020204020204" charset="-122"/>
                <a:ea typeface="微软雅黑" panose="020B0503020204020204" charset="-122"/>
              </a:rPr>
              <a:t>泥石流是指在山区或者其他沟谷深壑，地形险峻的地区，因为暴雨、暴雪或其他自然灾害引发的山体滑坡并携带有大量泥沙以及石块的特殊洪流。泥石流具有突然性以及流速快，流量大，物质容量大和破坏力强等特点。发生泥石流常常会冲毁公路铁路等交通设施甚至村镇等，造成巨大损失。</a:t>
            </a:r>
            <a:endParaRPr lang="en-US" altLang="zh-CN" sz="1350" dirty="0" smtClean="0">
              <a:solidFill>
                <a:srgbClr val="FF0000"/>
              </a:solidFill>
              <a:latin typeface="微软雅黑" panose="020B0503020204020204" charset="-122"/>
              <a:ea typeface="微软雅黑" panose="020B0503020204020204" charset="-122"/>
            </a:endParaRPr>
          </a:p>
        </p:txBody>
      </p:sp>
      <p:sp>
        <p:nvSpPr>
          <p:cNvPr id="5" name="内容占位符 2"/>
          <p:cNvSpPr txBox="1"/>
          <p:nvPr/>
        </p:nvSpPr>
        <p:spPr>
          <a:xfrm>
            <a:off x="668655" y="1793240"/>
            <a:ext cx="5274945" cy="3997960"/>
          </a:xfrm>
          <a:prstGeom prst="rect">
            <a:avLst/>
          </a:prstGeom>
        </p:spPr>
        <p:txBody>
          <a:bodyPr vert="horz">
            <a:normAutofit/>
          </a:bodyPr>
          <a:lstStyle/>
          <a:p>
            <a:pPr lvl="0">
              <a:lnSpc>
                <a:spcPct val="150000"/>
              </a:lnSpc>
              <a:spcBef>
                <a:spcPct val="20000"/>
              </a:spcBef>
              <a:buClr>
                <a:schemeClr val="accent1"/>
              </a:buClr>
              <a:buSzPct val="85000"/>
            </a:pPr>
            <a:r>
              <a:rPr lang="zh-CN" altLang="en-US" sz="1350" dirty="0" smtClean="0">
                <a:latin typeface="微软雅黑" panose="020B0503020204020204" charset="-122"/>
                <a:ea typeface="微软雅黑" panose="020B0503020204020204" charset="-122"/>
              </a:rPr>
              <a:t>泥石流以极快的速度，发出巨大的声响穿过狭窄的山谷，倾泻而下。它所到之处，墙倒屋塌下，一切物体都会被厚重粘稠的泥石所覆盖。山坡、斜坡的岩石或土体在重力作用下，失去原有的稳定性而整体下滑坡。遇到泥石流灾害，采取脱险逃生的办法有：沿山谷徒步行走时，一旦遭遇大雨，发现山谷有异常的声音或听到警报时，一定要设法从房屋里跑出来，到开阔地带，尽可能防止被埋压。要立即向坚固的高地或泥石流的旁侧山坡跑去，不要在谷地停留。要马上与泥石流成垂直方向一边的山坡上面爬，爬得越高越好，跑得越快越好，绝对不能向泥石流的流动方向走。</a:t>
            </a:r>
            <a:endParaRPr kumimoji="0" lang="en-US" altLang="zh-CN" sz="1350" u="none" strike="noStrike" kern="1200" cap="none" spc="0" normalizeH="0" baseline="0" noProof="0" dirty="0" smtClean="0">
              <a:ln>
                <a:noFill/>
              </a:ln>
              <a:effectLst/>
              <a:uLnTx/>
              <a:uFillTx/>
              <a:latin typeface="微软雅黑" panose="020B0503020204020204" charset="-122"/>
              <a:ea typeface="微软雅黑" panose="020B0503020204020204" charset="-122"/>
              <a:cs typeface="+mn-cs"/>
            </a:endParaRPr>
          </a:p>
        </p:txBody>
      </p:sp>
      <p:pic>
        <p:nvPicPr>
          <p:cNvPr id="10242" name="Picture 2"/>
          <p:cNvPicPr>
            <a:picLocks noChangeAspect="1" noChangeArrowheads="1"/>
          </p:cNvPicPr>
          <p:nvPr/>
        </p:nvPicPr>
        <p:blipFill>
          <a:blip r:embed="rId1"/>
          <a:srcRect/>
          <a:stretch>
            <a:fillRect/>
          </a:stretch>
        </p:blipFill>
        <p:spPr bwMode="auto">
          <a:xfrm>
            <a:off x="5943600" y="2052955"/>
            <a:ext cx="2910205" cy="1814830"/>
          </a:xfrm>
          <a:prstGeom prst="rect">
            <a:avLst/>
          </a:prstGeom>
          <a:noFill/>
          <a:ln w="9525">
            <a:noFill/>
            <a:miter lim="800000"/>
            <a:headEnd/>
            <a:tailEnd/>
          </a:ln>
          <a:effectLst/>
        </p:spPr>
      </p:pic>
      <p:grpSp>
        <p:nvGrpSpPr>
          <p:cNvPr id="4" name="组合 3"/>
          <p:cNvGrpSpPr/>
          <p:nvPr/>
        </p:nvGrpSpPr>
        <p:grpSpPr>
          <a:xfrm>
            <a:off x="364490" y="74201"/>
            <a:ext cx="3783330" cy="475615"/>
            <a:chOff x="511175" y="214536"/>
            <a:chExt cx="3783330" cy="475615"/>
          </a:xfrm>
        </p:grpSpPr>
        <p:grpSp>
          <p:nvGrpSpPr>
            <p:cNvPr id="6" name="组合 5"/>
            <p:cNvGrpSpPr/>
            <p:nvPr/>
          </p:nvGrpSpPr>
          <p:grpSpPr>
            <a:xfrm>
              <a:off x="511175" y="349027"/>
              <a:ext cx="432048" cy="248196"/>
              <a:chOff x="251520" y="267147"/>
              <a:chExt cx="501392" cy="288032"/>
            </a:xfrm>
            <a:solidFill>
              <a:srgbClr val="224184"/>
            </a:solidFill>
          </p:grpSpPr>
          <p:sp>
            <p:nvSpPr>
              <p:cNvPr id="7" name="燕尾形 6"/>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8" name="燕尾形 7"/>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9" name="文本框 8"/>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自救措施</a:t>
              </a:r>
              <a:endParaRPr lang="zh-CN" altLang="en-US" sz="2500" b="1" dirty="0" smtClean="0">
                <a:solidFill>
                  <a:srgbClr val="224184"/>
                </a:solidFill>
                <a:latin typeface="华文隶书" pitchFamily="2" charset="-122"/>
                <a:ea typeface="华文隶书" pitchFamily="2"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612140" y="689610"/>
            <a:ext cx="8368030" cy="3997960"/>
          </a:xfrm>
          <a:prstGeom prst="rect">
            <a:avLst/>
          </a:prstGeom>
        </p:spPr>
        <p:txBody>
          <a:bodyPr vert="horz">
            <a:noAutofit/>
          </a:bodyPr>
          <a:lstStyle/>
          <a:p>
            <a:pPr lvl="0">
              <a:lnSpc>
                <a:spcPct val="150000"/>
              </a:lnSpc>
              <a:spcBef>
                <a:spcPct val="20000"/>
              </a:spcBef>
              <a:buClr>
                <a:schemeClr val="accent1"/>
              </a:buClr>
              <a:buSzPct val="85000"/>
              <a:defRPr/>
            </a:pPr>
            <a:r>
              <a:rPr lang="zh-CN" altLang="en-US" sz="1400" b="1" dirty="0" smtClean="0">
                <a:solidFill>
                  <a:srgbClr val="FF0000"/>
                </a:solidFill>
                <a:latin typeface="微软雅黑" panose="020B0503020204020204" charset="-122"/>
                <a:ea typeface="微软雅黑" panose="020B0503020204020204" charset="-122"/>
              </a:rPr>
              <a:t>自救方法：</a:t>
            </a:r>
            <a:endParaRPr lang="en-US" altLang="zh-CN" sz="1400" b="1" dirty="0" smtClean="0">
              <a:solidFill>
                <a:srgbClr val="FF0000"/>
              </a:solidFill>
              <a:latin typeface="微软雅黑" panose="020B0503020204020204" charset="-122"/>
              <a:ea typeface="微软雅黑" panose="020B0503020204020204" charset="-122"/>
            </a:endParaRPr>
          </a:p>
          <a:p>
            <a:pPr lvl="0">
              <a:lnSpc>
                <a:spcPct val="150000"/>
              </a:lnSpc>
              <a:spcBef>
                <a:spcPct val="20000"/>
              </a:spcBef>
              <a:buClr>
                <a:schemeClr val="accent1"/>
              </a:buClr>
              <a:buSzPct val="85000"/>
            </a:pPr>
            <a:r>
              <a:rPr lang="zh-CN" altLang="en-US" sz="1400" b="1" dirty="0" smtClean="0">
                <a:latin typeface="微软雅黑" panose="020B0503020204020204" charset="-122"/>
                <a:ea typeface="微软雅黑" panose="020B0503020204020204" charset="-122"/>
              </a:rPr>
              <a:t>●</a:t>
            </a:r>
            <a:r>
              <a:rPr lang="zh-CN" altLang="en-US" sz="1400" dirty="0" smtClean="0">
                <a:latin typeface="微软雅黑" panose="020B0503020204020204" charset="-122"/>
                <a:ea typeface="微软雅黑" panose="020B0503020204020204" charset="-122"/>
              </a:rPr>
              <a:t>发现有泥石流迹象，应立即观察地形，向沟谷两侧山坡或高地跑。</a:t>
            </a:r>
            <a:endParaRPr lang="en-US" altLang="zh-CN" sz="1400" dirty="0" smtClean="0">
              <a:latin typeface="微软雅黑" panose="020B0503020204020204" charset="-122"/>
              <a:ea typeface="微软雅黑" panose="020B0503020204020204" charset="-122"/>
            </a:endParaRPr>
          </a:p>
          <a:p>
            <a:pPr lvl="0">
              <a:lnSpc>
                <a:spcPct val="150000"/>
              </a:lnSpc>
              <a:spcBef>
                <a:spcPct val="20000"/>
              </a:spcBef>
              <a:buClr>
                <a:schemeClr val="accent1"/>
              </a:buClr>
              <a:buSzPct val="85000"/>
            </a:pPr>
            <a:r>
              <a:rPr lang="zh-CN" altLang="en-US" sz="1400" dirty="0" smtClean="0">
                <a:latin typeface="微软雅黑" panose="020B0503020204020204" charset="-122"/>
                <a:ea typeface="微软雅黑" panose="020B0503020204020204" charset="-122"/>
              </a:rPr>
              <a:t>●逃生时，要抛弃一切影响奔跑速度的物品。</a:t>
            </a:r>
            <a:endParaRPr lang="en-US" altLang="zh-CN" sz="1400" dirty="0" smtClean="0">
              <a:latin typeface="微软雅黑" panose="020B0503020204020204" charset="-122"/>
              <a:ea typeface="微软雅黑" panose="020B0503020204020204" charset="-122"/>
            </a:endParaRPr>
          </a:p>
          <a:p>
            <a:pPr lvl="0">
              <a:lnSpc>
                <a:spcPct val="150000"/>
              </a:lnSpc>
              <a:spcBef>
                <a:spcPct val="20000"/>
              </a:spcBef>
              <a:buClr>
                <a:schemeClr val="accent1"/>
              </a:buClr>
              <a:buSzPct val="85000"/>
            </a:pPr>
            <a:r>
              <a:rPr lang="zh-CN" altLang="en-US" sz="1400" dirty="0" smtClean="0">
                <a:latin typeface="微软雅黑" panose="020B0503020204020204" charset="-122"/>
                <a:ea typeface="微软雅黑" panose="020B0503020204020204" charset="-122"/>
              </a:rPr>
              <a:t>●不要躲在有滚石和大量堆积物的陡峭山坡下面。</a:t>
            </a:r>
            <a:endParaRPr lang="en-US" altLang="zh-CN" sz="1400" dirty="0" smtClean="0">
              <a:latin typeface="微软雅黑" panose="020B0503020204020204" charset="-122"/>
              <a:ea typeface="微软雅黑" panose="020B0503020204020204" charset="-122"/>
            </a:endParaRPr>
          </a:p>
          <a:p>
            <a:pPr lvl="0">
              <a:lnSpc>
                <a:spcPct val="150000"/>
              </a:lnSpc>
              <a:spcBef>
                <a:spcPct val="20000"/>
              </a:spcBef>
              <a:buClr>
                <a:schemeClr val="accent1"/>
              </a:buClr>
              <a:buSzPct val="85000"/>
            </a:pPr>
            <a:r>
              <a:rPr lang="zh-CN" altLang="en-US" sz="1400" dirty="0" smtClean="0">
                <a:latin typeface="微软雅黑" panose="020B0503020204020204" charset="-122"/>
                <a:ea typeface="微软雅黑" panose="020B0503020204020204" charset="-122"/>
              </a:rPr>
              <a:t>●不要停留在低洼的地方，也不要攀爬到树上躲避。</a:t>
            </a:r>
            <a:endParaRPr lang="en-US" altLang="zh-CN" sz="1400" dirty="0" smtClean="0">
              <a:latin typeface="微软雅黑" panose="020B0503020204020204" charset="-122"/>
              <a:ea typeface="微软雅黑" panose="020B0503020204020204" charset="-122"/>
            </a:endParaRPr>
          </a:p>
          <a:p>
            <a:pPr lvl="0">
              <a:lnSpc>
                <a:spcPct val="150000"/>
              </a:lnSpc>
              <a:spcBef>
                <a:spcPct val="20000"/>
              </a:spcBef>
              <a:buClr>
                <a:schemeClr val="accent1"/>
              </a:buClr>
              <a:buSzPct val="85000"/>
            </a:pPr>
            <a:r>
              <a:rPr lang="zh-CN" altLang="en-US" sz="1400" b="1" dirty="0" smtClean="0">
                <a:solidFill>
                  <a:srgbClr val="FF0000"/>
                </a:solidFill>
                <a:latin typeface="微软雅黑" panose="020B0503020204020204" charset="-122"/>
                <a:ea typeface="微软雅黑" panose="020B0503020204020204" charset="-122"/>
              </a:rPr>
              <a:t>专家提示：</a:t>
            </a:r>
            <a:endParaRPr lang="en-US" altLang="zh-CN" sz="1400" b="1" dirty="0" smtClean="0">
              <a:solidFill>
                <a:srgbClr val="FF0000"/>
              </a:solidFill>
              <a:latin typeface="微软雅黑" panose="020B0503020204020204" charset="-122"/>
              <a:ea typeface="微软雅黑" panose="020B0503020204020204" charset="-122"/>
            </a:endParaRPr>
          </a:p>
          <a:p>
            <a:pPr lvl="0">
              <a:lnSpc>
                <a:spcPct val="150000"/>
              </a:lnSpc>
              <a:spcBef>
                <a:spcPct val="20000"/>
              </a:spcBef>
              <a:buClr>
                <a:schemeClr val="accent1"/>
              </a:buClr>
              <a:buSzPct val="85000"/>
            </a:pPr>
            <a:r>
              <a:rPr lang="zh-CN" altLang="en-US" sz="1400" dirty="0" smtClean="0">
                <a:latin typeface="微软雅黑" panose="020B0503020204020204" charset="-122"/>
                <a:ea typeface="微软雅黑" panose="020B0503020204020204" charset="-122"/>
              </a:rPr>
              <a:t>●泥石流发生前的迹象：河流突然断流或水势突然加大，并夹有较多柴草、树枝；深谷或沟内传来类似火车轰鸣或闷雷般的声音；</a:t>
            </a:r>
            <a:endParaRPr lang="en-US" altLang="zh-CN" sz="1400" dirty="0" smtClean="0">
              <a:latin typeface="微软雅黑" panose="020B0503020204020204" charset="-122"/>
              <a:ea typeface="微软雅黑" panose="020B0503020204020204" charset="-122"/>
            </a:endParaRPr>
          </a:p>
          <a:p>
            <a:pPr lvl="0">
              <a:lnSpc>
                <a:spcPct val="150000"/>
              </a:lnSpc>
              <a:spcBef>
                <a:spcPct val="20000"/>
              </a:spcBef>
              <a:buClr>
                <a:schemeClr val="accent1"/>
              </a:buClr>
              <a:buSzPct val="85000"/>
            </a:pPr>
            <a:r>
              <a:rPr lang="zh-CN" altLang="en-US" sz="1400" dirty="0" smtClean="0">
                <a:latin typeface="微软雅黑" panose="020B0503020204020204" charset="-122"/>
                <a:ea typeface="微软雅黑" panose="020B0503020204020204" charset="-122"/>
              </a:rPr>
              <a:t>●沟谷深处突然变得昏暗，并有轻微震动感等。</a:t>
            </a:r>
            <a:endParaRPr lang="en-US" altLang="zh-CN" sz="1400" dirty="0" smtClean="0">
              <a:latin typeface="微软雅黑" panose="020B0503020204020204" charset="-122"/>
              <a:ea typeface="微软雅黑" panose="020B0503020204020204" charset="-122"/>
            </a:endParaRPr>
          </a:p>
          <a:p>
            <a:pPr lvl="0">
              <a:lnSpc>
                <a:spcPct val="150000"/>
              </a:lnSpc>
              <a:spcBef>
                <a:spcPct val="20000"/>
              </a:spcBef>
              <a:buClr>
                <a:schemeClr val="accent1"/>
              </a:buClr>
              <a:buSzPct val="85000"/>
            </a:pPr>
            <a:r>
              <a:rPr lang="zh-CN" altLang="en-US" sz="1400" dirty="0" smtClean="0">
                <a:latin typeface="微软雅黑" panose="020B0503020204020204" charset="-122"/>
                <a:ea typeface="微软雅黑" panose="020B0503020204020204" charset="-122"/>
              </a:rPr>
              <a:t>●去山地户外游玩时，要选择平整的高地作为营地，尽可能避开河（沟）道弯曲的凹岸或地方狭小高度又低的凸岸。</a:t>
            </a:r>
            <a:endParaRPr lang="en-US" altLang="zh-CN" sz="1400" dirty="0" smtClean="0">
              <a:latin typeface="微软雅黑" panose="020B0503020204020204" charset="-122"/>
              <a:ea typeface="微软雅黑" panose="020B0503020204020204" charset="-122"/>
            </a:endParaRPr>
          </a:p>
          <a:p>
            <a:pPr lvl="0">
              <a:lnSpc>
                <a:spcPct val="150000"/>
              </a:lnSpc>
              <a:spcBef>
                <a:spcPct val="20000"/>
              </a:spcBef>
              <a:buClr>
                <a:schemeClr val="accent1"/>
              </a:buClr>
              <a:buSzPct val="85000"/>
            </a:pPr>
            <a:r>
              <a:rPr lang="zh-CN" altLang="en-US" sz="1400" dirty="0" smtClean="0">
                <a:latin typeface="微软雅黑" panose="020B0503020204020204" charset="-122"/>
                <a:ea typeface="微软雅黑" panose="020B0503020204020204" charset="-122"/>
              </a:rPr>
              <a:t>●切忌在沟道处或沟内的低平处搭建宿营棚。当遇到长时间降雨或暴雨时，应警惕泥石流的发生。</a:t>
            </a:r>
            <a:endParaRPr kumimoji="0" lang="zh-CN" altLang="en-US" sz="1400" u="none" strike="noStrike" kern="1200" cap="none" spc="0" normalizeH="0" baseline="0" noProof="0" dirty="0" smtClean="0">
              <a:ln>
                <a:noFill/>
              </a:ln>
              <a:effectLst/>
              <a:uLnTx/>
              <a:uFillTx/>
              <a:latin typeface="微软雅黑" panose="020B0503020204020204" charset="-122"/>
              <a:ea typeface="微软雅黑" panose="020B0503020204020204" charset="-122"/>
              <a:cs typeface="+mn-cs"/>
            </a:endParaRPr>
          </a:p>
        </p:txBody>
      </p:sp>
      <p:grpSp>
        <p:nvGrpSpPr>
          <p:cNvPr id="4" name="组合 3"/>
          <p:cNvGrpSpPr/>
          <p:nvPr/>
        </p:nvGrpSpPr>
        <p:grpSpPr>
          <a:xfrm>
            <a:off x="364490" y="74201"/>
            <a:ext cx="3783330" cy="475615"/>
            <a:chOff x="511175" y="214536"/>
            <a:chExt cx="3783330" cy="475615"/>
          </a:xfrm>
        </p:grpSpPr>
        <p:grpSp>
          <p:nvGrpSpPr>
            <p:cNvPr id="6" name="组合 5"/>
            <p:cNvGrpSpPr/>
            <p:nvPr/>
          </p:nvGrpSpPr>
          <p:grpSpPr>
            <a:xfrm>
              <a:off x="511175" y="349027"/>
              <a:ext cx="432048" cy="248196"/>
              <a:chOff x="251520" y="267147"/>
              <a:chExt cx="501392" cy="288032"/>
            </a:xfrm>
            <a:solidFill>
              <a:srgbClr val="224184"/>
            </a:solidFill>
          </p:grpSpPr>
          <p:sp>
            <p:nvSpPr>
              <p:cNvPr id="7" name="燕尾形 6"/>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8" name="燕尾形 7"/>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9" name="文本框 8"/>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华文隶书" pitchFamily="2" charset="-122"/>
                  <a:ea typeface="华文隶书" pitchFamily="2" charset="-122"/>
                  <a:sym typeface="+mn-ea"/>
                </a:rPr>
                <a:t>自救措施</a:t>
              </a:r>
              <a:endParaRPr lang="zh-CN" altLang="en-US" sz="2500" b="1" dirty="0" smtClean="0">
                <a:solidFill>
                  <a:srgbClr val="224184"/>
                </a:solidFill>
                <a:latin typeface="华文隶书" pitchFamily="2" charset="-122"/>
                <a:ea typeface="华文隶书" pitchFamily="2"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70175" y="1940466"/>
            <a:ext cx="4760595" cy="1014730"/>
            <a:chOff x="511175" y="-33749"/>
            <a:chExt cx="4760595" cy="1014730"/>
          </a:xfrm>
        </p:grpSpPr>
        <p:grpSp>
          <p:nvGrpSpPr>
            <p:cNvPr id="4" name="组合 3"/>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ndParaRPr>
              </a:p>
            </p:txBody>
          </p:sp>
        </p:grpSp>
        <p:sp>
          <p:nvSpPr>
            <p:cNvPr id="5" name="文本框 4"/>
            <p:cNvSpPr txBox="1"/>
            <p:nvPr/>
          </p:nvSpPr>
          <p:spPr>
            <a:xfrm>
              <a:off x="1085215" y="-33749"/>
              <a:ext cx="4186555" cy="1014730"/>
            </a:xfrm>
            <a:prstGeom prst="rect">
              <a:avLst/>
            </a:prstGeom>
            <a:noFill/>
          </p:spPr>
          <p:txBody>
            <a:bodyPr wrap="square" rtlCol="0" anchor="t">
              <a:spAutoFit/>
            </a:bodyPr>
            <a:lstStyle/>
            <a:p>
              <a:pPr algn="l"/>
              <a:r>
                <a:rPr lang="zh-CN" altLang="zh-CN" sz="6000" b="1" dirty="0">
                  <a:solidFill>
                    <a:srgbClr val="224184"/>
                  </a:solidFill>
                  <a:latin typeface="微软雅黑" panose="020B0503020204020204" charset="-122"/>
                  <a:ea typeface="微软雅黑" panose="020B0503020204020204" charset="-122"/>
                  <a:sym typeface="+mn-ea"/>
                </a:rPr>
                <a:t>防台风</a:t>
              </a:r>
              <a:endParaRPr lang="en-US" altLang="zh-CN" sz="6000" b="1" dirty="0">
                <a:solidFill>
                  <a:srgbClr val="224184"/>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1029970" y="1119505"/>
            <a:ext cx="7290435" cy="76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pPr marL="0" marR="0" lvl="0" indent="0" defTabSz="914400" latinLnBrk="0">
              <a:lnSpc>
                <a:spcPct val="100000"/>
              </a:lnSpc>
              <a:buClrTx/>
              <a:buSzTx/>
              <a:buFontTx/>
              <a:buNone/>
            </a:pPr>
            <a:r>
              <a:rPr lang="en-US" altLang="zh-CN" sz="15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1500" dirty="0" smtClean="0">
                <a:solidFill>
                  <a:srgbClr val="000000"/>
                </a:solidFill>
                <a:latin typeface="微软雅黑" panose="020B0503020204020204" charset="-122"/>
                <a:ea typeface="微软雅黑" panose="020B0503020204020204" charset="-122"/>
                <a:cs typeface="微软雅黑" panose="020B0503020204020204" charset="-122"/>
              </a:rPr>
              <a:t>、密切</a:t>
            </a:r>
            <a:r>
              <a:rPr lang="zh-CN" altLang="en-US" sz="1500" dirty="0">
                <a:solidFill>
                  <a:srgbClr val="000000"/>
                </a:solidFill>
                <a:latin typeface="微软雅黑" panose="020B0503020204020204" charset="-122"/>
                <a:ea typeface="微软雅黑" panose="020B0503020204020204" charset="-122"/>
                <a:cs typeface="微软雅黑" panose="020B0503020204020204" charset="-122"/>
              </a:rPr>
              <a:t>关注当地天气信息，设置专兼职气象员，</a:t>
            </a:r>
            <a:r>
              <a:rPr lang="zh-CN" altLang="en-US" sz="1500" dirty="0" smtClean="0">
                <a:solidFill>
                  <a:srgbClr val="000000"/>
                </a:solidFill>
                <a:latin typeface="微软雅黑" panose="020B0503020204020204" charset="-122"/>
                <a:ea typeface="微软雅黑" panose="020B0503020204020204" charset="-122"/>
                <a:cs typeface="微软雅黑" panose="020B0503020204020204" charset="-122"/>
              </a:rPr>
              <a:t>做好台风天气</a:t>
            </a:r>
            <a:r>
              <a:rPr lang="zh-CN" altLang="en-US" sz="1500" dirty="0">
                <a:solidFill>
                  <a:srgbClr val="000000"/>
                </a:solidFill>
                <a:latin typeface="微软雅黑" panose="020B0503020204020204" charset="-122"/>
                <a:ea typeface="微软雅黑" panose="020B0503020204020204" charset="-122"/>
                <a:cs typeface="微软雅黑" panose="020B0503020204020204" charset="-122"/>
              </a:rPr>
              <a:t>状况及时通知</a:t>
            </a:r>
            <a:r>
              <a:rPr lang="zh-CN" altLang="en-US" sz="1500" dirty="0" smtClean="0">
                <a:solidFill>
                  <a:srgbClr val="000000"/>
                </a:solidFill>
                <a:latin typeface="微软雅黑" panose="020B0503020204020204" charset="-122"/>
                <a:ea typeface="微软雅黑" panose="020B0503020204020204" charset="-122"/>
                <a:cs typeface="微软雅黑" panose="020B0503020204020204" charset="-122"/>
              </a:rPr>
              <a:t>项目</a:t>
            </a:r>
            <a:endParaRPr lang="zh-CN" altLang="en-US" sz="1500" dirty="0">
              <a:solidFill>
                <a:srgbClr val="000000"/>
              </a:solidFill>
              <a:latin typeface="微软雅黑" panose="020B0503020204020204" charset="-122"/>
              <a:ea typeface="微软雅黑" panose="020B0503020204020204" charset="-122"/>
              <a:cs typeface="微软雅黑" panose="020B0503020204020204" charset="-122"/>
            </a:endParaRPr>
          </a:p>
          <a:p>
            <a:pPr lvl="0"/>
            <a:r>
              <a:rPr lang="en-US" altLang="zh-CN" sz="1500" dirty="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1500" dirty="0">
                <a:solidFill>
                  <a:srgbClr val="000000"/>
                </a:solidFill>
                <a:latin typeface="微软雅黑" panose="020B0503020204020204" charset="-122"/>
                <a:ea typeface="微软雅黑" panose="020B0503020204020204" charset="-122"/>
                <a:cs typeface="微软雅黑" panose="020B0503020204020204" charset="-122"/>
              </a:rPr>
              <a:t>、在接到台风预报时立即部署防台措施</a:t>
            </a:r>
            <a:endParaRPr lang="en-US" altLang="zh-CN" sz="1500" dirty="0">
              <a:solidFill>
                <a:srgbClr val="000000"/>
              </a:solidFill>
              <a:latin typeface="微软雅黑" panose="020B0503020204020204" charset="-122"/>
              <a:ea typeface="微软雅黑" panose="020B0503020204020204" charset="-122"/>
              <a:cs typeface="微软雅黑" panose="020B0503020204020204" charset="-122"/>
            </a:endParaRPr>
          </a:p>
          <a:p>
            <a:pPr lvl="0"/>
            <a:r>
              <a:rPr lang="en-US" altLang="zh-CN" sz="1500" dirty="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1500" dirty="0">
                <a:solidFill>
                  <a:srgbClr val="000000"/>
                </a:solidFill>
                <a:latin typeface="微软雅黑" panose="020B0503020204020204" charset="-122"/>
                <a:ea typeface="微软雅黑" panose="020B0503020204020204" charset="-122"/>
                <a:cs typeface="微软雅黑" panose="020B0503020204020204" charset="-122"/>
              </a:rPr>
              <a:t>、及时对全体人员传达上级防台通知，使现场人员了解台风的动向和来临时间</a:t>
            </a:r>
            <a:endParaRPr lang="zh-CN" altLang="en-US" sz="1500"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6" name="Rectangle 10"/>
          <p:cNvSpPr>
            <a:spLocks noChangeArrowheads="1"/>
          </p:cNvSpPr>
          <p:nvPr/>
        </p:nvSpPr>
        <p:spPr bwMode="auto">
          <a:xfrm>
            <a:off x="1143000" y="204788"/>
            <a:ext cx="26416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35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grpSp>
        <p:nvGrpSpPr>
          <p:cNvPr id="7" name="组合 6"/>
          <p:cNvGrpSpPr/>
          <p:nvPr/>
        </p:nvGrpSpPr>
        <p:grpSpPr>
          <a:xfrm>
            <a:off x="335915" y="290736"/>
            <a:ext cx="3783330" cy="475615"/>
            <a:chOff x="511175" y="214536"/>
            <a:chExt cx="3783330" cy="475615"/>
          </a:xfrm>
        </p:grpSpPr>
        <p:grpSp>
          <p:nvGrpSpPr>
            <p:cNvPr id="9" name="组合 8"/>
            <p:cNvGrpSpPr/>
            <p:nvPr/>
          </p:nvGrpSpPr>
          <p:grpSpPr>
            <a:xfrm>
              <a:off x="511175" y="349027"/>
              <a:ext cx="432048" cy="248196"/>
              <a:chOff x="251520" y="267147"/>
              <a:chExt cx="501392" cy="288032"/>
            </a:xfrm>
            <a:solidFill>
              <a:srgbClr val="224184"/>
            </a:solidFill>
          </p:grpSpPr>
          <p:sp>
            <p:nvSpPr>
              <p:cNvPr id="10" name="燕尾形 9"/>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11" name="燕尾形 10"/>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12" name="文本框 11"/>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微软雅黑" panose="020B0503020204020204" charset="-122"/>
                  <a:ea typeface="微软雅黑" panose="020B0503020204020204" charset="-122"/>
                  <a:sym typeface="+mn-ea"/>
                </a:rPr>
                <a:t>防台风措施</a:t>
              </a:r>
              <a:endParaRPr lang="zh-CN" altLang="en-US" sz="2500" b="1" dirty="0" smtClean="0">
                <a:solidFill>
                  <a:srgbClr val="224184"/>
                </a:solidFill>
                <a:latin typeface="微软雅黑" panose="020B0503020204020204" charset="-122"/>
                <a:ea typeface="微软雅黑" panose="020B0503020204020204" charset="-122"/>
                <a:sym typeface="+mn-ea"/>
              </a:endParaRPr>
            </a:p>
          </p:txBody>
        </p:sp>
      </p:grpSp>
      <p:pic>
        <p:nvPicPr>
          <p:cNvPr id="13" name="图片 12"/>
          <p:cNvPicPr>
            <a:picLocks noChangeAspect="1"/>
          </p:cNvPicPr>
          <p:nvPr/>
        </p:nvPicPr>
        <p:blipFill>
          <a:blip r:embed="rId1"/>
          <a:stretch>
            <a:fillRect/>
          </a:stretch>
        </p:blipFill>
        <p:spPr>
          <a:xfrm>
            <a:off x="2194560" y="1951990"/>
            <a:ext cx="4898390" cy="30613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2390775" y="885827"/>
          <a:ext cx="4807585" cy="3925570"/>
        </p:xfrm>
        <a:graphic>
          <a:graphicData uri="http://schemas.openxmlformats.org/drawingml/2006/table">
            <a:tbl>
              <a:tblPr firstRow="1" bandRow="1">
                <a:tableStyleId>{5C22544A-7EE6-4342-B048-85BDC9FD1C3A}</a:tableStyleId>
              </a:tblPr>
              <a:tblGrid>
                <a:gridCol w="1600200"/>
                <a:gridCol w="1264285"/>
                <a:gridCol w="1943100"/>
              </a:tblGrid>
              <a:tr h="502285">
                <a:tc>
                  <a:txBody>
                    <a:bodyPr/>
                    <a:lstStyle/>
                    <a:p>
                      <a:pPr algn="ctr"/>
                      <a:r>
                        <a:rPr lang="zh-CN" altLang="en-US" sz="2100" dirty="0" smtClean="0">
                          <a:latin typeface="仿宋" panose="02010609060101010101" pitchFamily="49" charset="-122"/>
                          <a:ea typeface="仿宋" panose="02010609060101010101" pitchFamily="49" charset="-122"/>
                        </a:rPr>
                        <a:t>信号名</a:t>
                      </a:r>
                      <a:endParaRPr lang="zh-CN" altLang="en-US" sz="2100" dirty="0">
                        <a:latin typeface="仿宋" panose="02010609060101010101" pitchFamily="49" charset="-122"/>
                        <a:ea typeface="仿宋" panose="02010609060101010101" pitchFamily="49" charset="-122"/>
                      </a:endParaRPr>
                    </a:p>
                  </a:txBody>
                  <a:tcPr marL="68580" marR="68580" marT="34290" marB="34290"/>
                </a:tc>
                <a:tc>
                  <a:txBody>
                    <a:bodyPr/>
                    <a:lstStyle/>
                    <a:p>
                      <a:pPr algn="ctr"/>
                      <a:r>
                        <a:rPr lang="zh-CN" altLang="en-US" sz="2100" dirty="0" smtClean="0">
                          <a:latin typeface="仿宋" panose="02010609060101010101" pitchFamily="49" charset="-122"/>
                          <a:ea typeface="仿宋" panose="02010609060101010101" pitchFamily="49" charset="-122"/>
                        </a:rPr>
                        <a:t>图标</a:t>
                      </a:r>
                      <a:endParaRPr lang="zh-CN" altLang="en-US" sz="2100" dirty="0">
                        <a:latin typeface="仿宋" panose="02010609060101010101" pitchFamily="49" charset="-122"/>
                        <a:ea typeface="仿宋" panose="02010609060101010101" pitchFamily="49" charset="-122"/>
                      </a:endParaRPr>
                    </a:p>
                  </a:txBody>
                  <a:tcPr marL="68580" marR="68580" marT="34290" marB="34290"/>
                </a:tc>
                <a:tc>
                  <a:txBody>
                    <a:bodyPr/>
                    <a:lstStyle/>
                    <a:p>
                      <a:pPr algn="ctr"/>
                      <a:r>
                        <a:rPr lang="zh-CN" altLang="en-US" sz="2100" dirty="0" smtClean="0">
                          <a:latin typeface="仿宋" panose="02010609060101010101" pitchFamily="49" charset="-122"/>
                          <a:ea typeface="仿宋" panose="02010609060101010101" pitchFamily="49" charset="-122"/>
                        </a:rPr>
                        <a:t>含义</a:t>
                      </a:r>
                      <a:endParaRPr lang="zh-CN" altLang="en-US" sz="2100" dirty="0">
                        <a:latin typeface="仿宋" panose="02010609060101010101" pitchFamily="49" charset="-122"/>
                        <a:ea typeface="仿宋" panose="02010609060101010101" pitchFamily="49" charset="-122"/>
                      </a:endParaRPr>
                    </a:p>
                  </a:txBody>
                  <a:tcPr marL="68580" marR="68580" marT="34290" marB="34290"/>
                </a:tc>
              </a:tr>
              <a:tr h="680085">
                <a:tc>
                  <a:txBody>
                    <a:bodyPr/>
                    <a:lstStyle/>
                    <a:p>
                      <a:pPr algn="ctr"/>
                      <a:r>
                        <a:rPr lang="zh-CN" altLang="zh-CN" sz="1800" b="1" kern="1200" dirty="0" smtClean="0">
                          <a:solidFill>
                            <a:schemeClr val="dk1"/>
                          </a:solidFill>
                          <a:effectLst/>
                          <a:latin typeface="仿宋" panose="02010609060101010101" pitchFamily="49" charset="-122"/>
                          <a:ea typeface="仿宋" panose="02010609060101010101" pitchFamily="49" charset="-122"/>
                          <a:cs typeface="+mn-cs"/>
                        </a:rPr>
                        <a:t>台风白色预警信号</a:t>
                      </a:r>
                      <a:endParaRPr lang="zh-CN" altLang="en-US" sz="1800" b="1" dirty="0">
                        <a:latin typeface="仿宋" panose="02010609060101010101" pitchFamily="49" charset="-122"/>
                        <a:ea typeface="仿宋" panose="02010609060101010101" pitchFamily="49" charset="-122"/>
                      </a:endParaRPr>
                    </a:p>
                  </a:txBody>
                  <a:tcPr marL="68580" marR="68580" marT="34290" marB="34290"/>
                </a:tc>
                <a:tc>
                  <a:txBody>
                    <a:bodyPr/>
                    <a:lstStyle/>
                    <a:p>
                      <a:endParaRPr lang="zh-CN" altLang="en-US" sz="1350" dirty="0"/>
                    </a:p>
                  </a:txBody>
                  <a:tcPr marL="68580" marR="68580" marT="34290" marB="34290"/>
                </a:tc>
                <a:tc>
                  <a:txBody>
                    <a:bodyPr/>
                    <a:lstStyle/>
                    <a:p>
                      <a:r>
                        <a:rPr lang="en-US" altLang="zh-CN" sz="1350" kern="1200" dirty="0" smtClean="0">
                          <a:solidFill>
                            <a:schemeClr val="dk1"/>
                          </a:solidFill>
                          <a:effectLst/>
                          <a:latin typeface="+mn-lt"/>
                          <a:ea typeface="+mn-ea"/>
                          <a:cs typeface="+mn-cs"/>
                        </a:rPr>
                        <a:t>48</a:t>
                      </a:r>
                      <a:r>
                        <a:rPr lang="zh-CN" altLang="zh-CN" sz="1350" kern="1200" dirty="0" smtClean="0">
                          <a:solidFill>
                            <a:schemeClr val="dk1"/>
                          </a:solidFill>
                          <a:effectLst/>
                          <a:latin typeface="+mn-lt"/>
                          <a:ea typeface="+mn-ea"/>
                          <a:cs typeface="+mn-cs"/>
                        </a:rPr>
                        <a:t>小时内可能受热带气旋影响。</a:t>
                      </a:r>
                      <a:endParaRPr lang="zh-CN" altLang="en-US" sz="1350" dirty="0"/>
                    </a:p>
                  </a:txBody>
                  <a:tcPr marL="68580" marR="68580" marT="34290" marB="34290"/>
                </a:tc>
              </a:tr>
              <a:tr h="685800">
                <a:tc>
                  <a:txBody>
                    <a:bodyPr/>
                    <a:lstStyle/>
                    <a:p>
                      <a:pPr marL="0" algn="ctr" defTabSz="914400" rtl="0" eaLnBrk="1" latinLnBrk="0" hangingPunct="1"/>
                      <a:r>
                        <a:rPr lang="zh-CN" altLang="zh-CN" sz="1800" b="1" kern="1200" dirty="0" smtClean="0">
                          <a:solidFill>
                            <a:schemeClr val="dk1"/>
                          </a:solidFill>
                          <a:effectLst/>
                          <a:latin typeface="仿宋" panose="02010609060101010101" pitchFamily="49" charset="-122"/>
                          <a:ea typeface="仿宋" panose="02010609060101010101" pitchFamily="49" charset="-122"/>
                          <a:cs typeface="+mn-cs"/>
                        </a:rPr>
                        <a:t>台风蓝色预警信号</a:t>
                      </a:r>
                      <a:endParaRPr lang="zh-CN" altLang="en-US" sz="1800" b="1"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34290" marB="34290"/>
                </a:tc>
                <a:tc>
                  <a:txBody>
                    <a:bodyPr/>
                    <a:lstStyle/>
                    <a:p>
                      <a:endParaRPr lang="zh-CN" altLang="en-US" sz="1350" dirty="0"/>
                    </a:p>
                  </a:txBody>
                  <a:tcPr marL="68580" marR="68580" marT="34290" marB="34290"/>
                </a:tc>
                <a:tc>
                  <a:txBody>
                    <a:bodyPr/>
                    <a:lstStyle/>
                    <a:p>
                      <a:r>
                        <a:rPr lang="en-US" altLang="zh-CN" sz="1350" kern="1200" dirty="0" smtClean="0">
                          <a:solidFill>
                            <a:schemeClr val="dk1"/>
                          </a:solidFill>
                          <a:effectLst/>
                          <a:latin typeface="+mn-lt"/>
                          <a:ea typeface="+mn-ea"/>
                          <a:cs typeface="+mn-cs"/>
                        </a:rPr>
                        <a:t>24</a:t>
                      </a:r>
                      <a:r>
                        <a:rPr lang="zh-CN" altLang="zh-CN" sz="1350" kern="1200" dirty="0" smtClean="0">
                          <a:solidFill>
                            <a:schemeClr val="dk1"/>
                          </a:solidFill>
                          <a:effectLst/>
                          <a:latin typeface="+mn-lt"/>
                          <a:ea typeface="+mn-ea"/>
                          <a:cs typeface="+mn-cs"/>
                        </a:rPr>
                        <a:t>小时内可能受热带气旋影响</a:t>
                      </a:r>
                      <a:r>
                        <a:rPr lang="en-US" altLang="zh-CN" sz="1350" kern="1200" dirty="0" smtClean="0">
                          <a:solidFill>
                            <a:schemeClr val="dk1"/>
                          </a:solidFill>
                          <a:effectLst/>
                          <a:latin typeface="+mn-lt"/>
                          <a:ea typeface="+mn-ea"/>
                          <a:cs typeface="+mn-cs"/>
                        </a:rPr>
                        <a:t>,</a:t>
                      </a:r>
                      <a:r>
                        <a:rPr lang="zh-CN" altLang="zh-CN" sz="1350" kern="1200" dirty="0" smtClean="0">
                          <a:solidFill>
                            <a:schemeClr val="dk1"/>
                          </a:solidFill>
                          <a:effectLst/>
                          <a:latin typeface="+mn-lt"/>
                          <a:ea typeface="+mn-ea"/>
                          <a:cs typeface="+mn-cs"/>
                        </a:rPr>
                        <a:t>平均风力</a:t>
                      </a:r>
                      <a:r>
                        <a:rPr lang="en-US" altLang="zh-CN" sz="1350" kern="1200" dirty="0" smtClean="0">
                          <a:solidFill>
                            <a:schemeClr val="dk1"/>
                          </a:solidFill>
                          <a:effectLst/>
                          <a:latin typeface="+mn-lt"/>
                          <a:ea typeface="+mn-ea"/>
                          <a:cs typeface="+mn-cs"/>
                        </a:rPr>
                        <a:t>6</a:t>
                      </a:r>
                      <a:r>
                        <a:rPr lang="zh-CN" altLang="zh-CN" sz="1350" kern="1200" dirty="0" smtClean="0">
                          <a:solidFill>
                            <a:schemeClr val="dk1"/>
                          </a:solidFill>
                          <a:effectLst/>
                          <a:latin typeface="+mn-lt"/>
                          <a:ea typeface="+mn-ea"/>
                          <a:cs typeface="+mn-cs"/>
                        </a:rPr>
                        <a:t>级以上。</a:t>
                      </a:r>
                      <a:endParaRPr lang="zh-CN" altLang="en-US" sz="1350" dirty="0"/>
                    </a:p>
                  </a:txBody>
                  <a:tcPr marL="68580" marR="68580" marT="34290" marB="34290"/>
                </a:tc>
              </a:tr>
              <a:tr h="685800">
                <a:tc>
                  <a:txBody>
                    <a:bodyPr/>
                    <a:lstStyle/>
                    <a:p>
                      <a:pPr marL="0" algn="ctr" defTabSz="914400" rtl="0" eaLnBrk="1" latinLnBrk="0" hangingPunct="1"/>
                      <a:r>
                        <a:rPr lang="zh-CN" altLang="zh-CN" sz="1800" b="1" kern="1200" dirty="0" smtClean="0">
                          <a:solidFill>
                            <a:schemeClr val="dk1"/>
                          </a:solidFill>
                          <a:effectLst/>
                          <a:latin typeface="仿宋" panose="02010609060101010101" pitchFamily="49" charset="-122"/>
                          <a:ea typeface="仿宋" panose="02010609060101010101" pitchFamily="49" charset="-122"/>
                          <a:cs typeface="+mn-cs"/>
                        </a:rPr>
                        <a:t>台风黄色预警信号</a:t>
                      </a:r>
                      <a:endParaRPr lang="zh-CN" altLang="en-US" sz="1800" b="1"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34290" marB="34290"/>
                </a:tc>
                <a:tc>
                  <a:txBody>
                    <a:bodyPr/>
                    <a:lstStyle/>
                    <a:p>
                      <a:endParaRPr lang="zh-CN" altLang="en-US" sz="1350" dirty="0"/>
                    </a:p>
                  </a:txBody>
                  <a:tcPr marL="68580" marR="68580" marT="34290" marB="34290"/>
                </a:tc>
                <a:tc>
                  <a:txBody>
                    <a:bodyPr/>
                    <a:lstStyle/>
                    <a:p>
                      <a:r>
                        <a:rPr lang="en-US" altLang="zh-CN" sz="1350" kern="1200" dirty="0" smtClean="0">
                          <a:solidFill>
                            <a:schemeClr val="dk1"/>
                          </a:solidFill>
                          <a:effectLst/>
                          <a:latin typeface="+mn-lt"/>
                          <a:ea typeface="+mn-ea"/>
                          <a:cs typeface="+mn-cs"/>
                        </a:rPr>
                        <a:t>24</a:t>
                      </a:r>
                      <a:r>
                        <a:rPr lang="zh-CN" altLang="zh-CN" sz="1350" kern="1200" dirty="0" smtClean="0">
                          <a:solidFill>
                            <a:schemeClr val="dk1"/>
                          </a:solidFill>
                          <a:effectLst/>
                          <a:latin typeface="+mn-lt"/>
                          <a:ea typeface="+mn-ea"/>
                          <a:cs typeface="+mn-cs"/>
                        </a:rPr>
                        <a:t>小时内可能或者已经受热带气旋影响，平均风力</a:t>
                      </a:r>
                      <a:r>
                        <a:rPr lang="en-US" altLang="zh-CN" sz="1350" kern="1200" dirty="0" smtClean="0">
                          <a:solidFill>
                            <a:schemeClr val="dk1"/>
                          </a:solidFill>
                          <a:effectLst/>
                          <a:latin typeface="+mn-lt"/>
                          <a:ea typeface="+mn-ea"/>
                          <a:cs typeface="+mn-cs"/>
                        </a:rPr>
                        <a:t>8</a:t>
                      </a:r>
                      <a:r>
                        <a:rPr lang="zh-CN" altLang="zh-CN" sz="1350" kern="1200" dirty="0" smtClean="0">
                          <a:solidFill>
                            <a:schemeClr val="dk1"/>
                          </a:solidFill>
                          <a:effectLst/>
                          <a:latin typeface="+mn-lt"/>
                          <a:ea typeface="+mn-ea"/>
                          <a:cs typeface="+mn-cs"/>
                        </a:rPr>
                        <a:t>级以上。</a:t>
                      </a:r>
                      <a:endParaRPr lang="zh-CN" altLang="en-US" sz="1350" dirty="0"/>
                    </a:p>
                  </a:txBody>
                  <a:tcPr marL="68580" marR="68580" marT="34290" marB="34290"/>
                </a:tc>
              </a:tr>
              <a:tr h="685800">
                <a:tc>
                  <a:txBody>
                    <a:bodyPr/>
                    <a:lstStyle/>
                    <a:p>
                      <a:pPr marL="0" algn="ctr" defTabSz="914400" rtl="0" eaLnBrk="1" latinLnBrk="0" hangingPunct="1"/>
                      <a:r>
                        <a:rPr lang="zh-CN" altLang="zh-CN" sz="1800" b="1" kern="1200" dirty="0" smtClean="0">
                          <a:solidFill>
                            <a:schemeClr val="dk1"/>
                          </a:solidFill>
                          <a:effectLst/>
                          <a:latin typeface="仿宋" panose="02010609060101010101" pitchFamily="49" charset="-122"/>
                          <a:ea typeface="仿宋" panose="02010609060101010101" pitchFamily="49" charset="-122"/>
                          <a:cs typeface="+mn-cs"/>
                        </a:rPr>
                        <a:t>台风橙色预警信号</a:t>
                      </a:r>
                      <a:endParaRPr lang="zh-CN" altLang="en-US" sz="1800" b="1"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34290" marB="34290"/>
                </a:tc>
                <a:tc>
                  <a:txBody>
                    <a:bodyPr/>
                    <a:lstStyle/>
                    <a:p>
                      <a:endParaRPr lang="zh-CN" altLang="en-US" sz="1350" dirty="0"/>
                    </a:p>
                  </a:txBody>
                  <a:tcPr marL="68580" marR="68580" marT="34290" marB="34290"/>
                </a:tc>
                <a:tc>
                  <a:txBody>
                    <a:bodyPr/>
                    <a:lstStyle/>
                    <a:p>
                      <a:r>
                        <a:rPr lang="en-US" altLang="zh-CN" sz="1350" kern="1200" dirty="0" smtClean="0">
                          <a:solidFill>
                            <a:schemeClr val="dk1"/>
                          </a:solidFill>
                          <a:effectLst/>
                          <a:latin typeface="+mn-lt"/>
                          <a:ea typeface="+mn-ea"/>
                          <a:cs typeface="+mn-cs"/>
                        </a:rPr>
                        <a:t>12</a:t>
                      </a:r>
                      <a:r>
                        <a:rPr lang="zh-CN" altLang="zh-CN" sz="1350" kern="1200" dirty="0" smtClean="0">
                          <a:solidFill>
                            <a:schemeClr val="dk1"/>
                          </a:solidFill>
                          <a:effectLst/>
                          <a:latin typeface="+mn-lt"/>
                          <a:ea typeface="+mn-ea"/>
                          <a:cs typeface="+mn-cs"/>
                        </a:rPr>
                        <a:t>小时内可能受热带气旋影响，平均风力</a:t>
                      </a:r>
                      <a:r>
                        <a:rPr lang="en-US" altLang="zh-CN" sz="1350" kern="1200" dirty="0" smtClean="0">
                          <a:solidFill>
                            <a:schemeClr val="dk1"/>
                          </a:solidFill>
                          <a:effectLst/>
                          <a:latin typeface="+mn-lt"/>
                          <a:ea typeface="+mn-ea"/>
                          <a:cs typeface="+mn-cs"/>
                        </a:rPr>
                        <a:t>10</a:t>
                      </a:r>
                      <a:r>
                        <a:rPr lang="zh-CN" altLang="zh-CN" sz="1350" kern="1200" dirty="0" smtClean="0">
                          <a:solidFill>
                            <a:schemeClr val="dk1"/>
                          </a:solidFill>
                          <a:effectLst/>
                          <a:latin typeface="+mn-lt"/>
                          <a:ea typeface="+mn-ea"/>
                          <a:cs typeface="+mn-cs"/>
                        </a:rPr>
                        <a:t>级以上。</a:t>
                      </a:r>
                      <a:endParaRPr lang="zh-CN" altLang="en-US" sz="1350" dirty="0"/>
                    </a:p>
                  </a:txBody>
                  <a:tcPr marL="68580" marR="68580" marT="34290" marB="34290"/>
                </a:tc>
              </a:tr>
              <a:tr h="685800">
                <a:tc>
                  <a:txBody>
                    <a:bodyPr/>
                    <a:lstStyle/>
                    <a:p>
                      <a:pPr marL="0" algn="ctr" defTabSz="914400" rtl="0" eaLnBrk="1" latinLnBrk="0" hangingPunct="1"/>
                      <a:r>
                        <a:rPr lang="zh-CN" altLang="zh-CN" sz="1800" b="1" kern="1200" dirty="0" smtClean="0">
                          <a:solidFill>
                            <a:schemeClr val="dk1"/>
                          </a:solidFill>
                          <a:effectLst/>
                          <a:latin typeface="仿宋" panose="02010609060101010101" pitchFamily="49" charset="-122"/>
                          <a:ea typeface="仿宋" panose="02010609060101010101" pitchFamily="49" charset="-122"/>
                          <a:cs typeface="+mn-cs"/>
                        </a:rPr>
                        <a:t>台风红色预警信号</a:t>
                      </a:r>
                      <a:endParaRPr lang="zh-CN" altLang="en-US" sz="1800" b="1"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34290" marB="34290"/>
                </a:tc>
                <a:tc>
                  <a:txBody>
                    <a:bodyPr/>
                    <a:lstStyle/>
                    <a:p>
                      <a:endParaRPr lang="zh-CN" altLang="en-US" sz="1350" dirty="0"/>
                    </a:p>
                  </a:txBody>
                  <a:tcPr marL="68580" marR="68580" marT="34290" marB="34290"/>
                </a:tc>
                <a:tc>
                  <a:txBody>
                    <a:bodyPr/>
                    <a:lstStyle/>
                    <a:p>
                      <a:r>
                        <a:rPr lang="en-US" altLang="zh-CN" sz="1350" kern="1200" dirty="0" smtClean="0">
                          <a:solidFill>
                            <a:schemeClr val="dk1"/>
                          </a:solidFill>
                          <a:effectLst/>
                          <a:latin typeface="+mn-lt"/>
                          <a:ea typeface="+mn-ea"/>
                          <a:cs typeface="+mn-cs"/>
                        </a:rPr>
                        <a:t>6</a:t>
                      </a:r>
                      <a:r>
                        <a:rPr lang="zh-CN" altLang="zh-CN" sz="1350" kern="1200" dirty="0" smtClean="0">
                          <a:solidFill>
                            <a:schemeClr val="dk1"/>
                          </a:solidFill>
                          <a:effectLst/>
                          <a:latin typeface="+mn-lt"/>
                          <a:ea typeface="+mn-ea"/>
                          <a:cs typeface="+mn-cs"/>
                        </a:rPr>
                        <a:t>小时内可能或者已经受台风影响，平均风力可达</a:t>
                      </a:r>
                      <a:r>
                        <a:rPr lang="en-US" altLang="zh-CN" sz="1350" kern="1200" dirty="0" smtClean="0">
                          <a:solidFill>
                            <a:schemeClr val="dk1"/>
                          </a:solidFill>
                          <a:effectLst/>
                          <a:latin typeface="+mn-lt"/>
                          <a:ea typeface="+mn-ea"/>
                          <a:cs typeface="+mn-cs"/>
                        </a:rPr>
                        <a:t>12</a:t>
                      </a:r>
                      <a:r>
                        <a:rPr lang="zh-CN" altLang="zh-CN" sz="1350" kern="1200" dirty="0" smtClean="0">
                          <a:solidFill>
                            <a:schemeClr val="dk1"/>
                          </a:solidFill>
                          <a:effectLst/>
                          <a:latin typeface="+mn-lt"/>
                          <a:ea typeface="+mn-ea"/>
                          <a:cs typeface="+mn-cs"/>
                        </a:rPr>
                        <a:t>级以上。</a:t>
                      </a:r>
                      <a:endParaRPr lang="zh-CN" altLang="en-US" sz="1350" dirty="0"/>
                    </a:p>
                  </a:txBody>
                  <a:tcPr marL="68580" marR="68580" marT="34290" marB="34290"/>
                </a:tc>
              </a:tr>
            </a:tbl>
          </a:graphicData>
        </a:graphic>
      </p:graphicFrame>
      <p:pic>
        <p:nvPicPr>
          <p:cNvPr id="1031"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19575" y="1400175"/>
            <a:ext cx="750094"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3863" y="2077403"/>
            <a:ext cx="735806"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004" y="2771775"/>
            <a:ext cx="735806"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292" y="3457575"/>
            <a:ext cx="735806"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0292" y="4093369"/>
            <a:ext cx="737100" cy="653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组合 6"/>
          <p:cNvGrpSpPr/>
          <p:nvPr/>
        </p:nvGrpSpPr>
        <p:grpSpPr>
          <a:xfrm>
            <a:off x="364490" y="157386"/>
            <a:ext cx="3783330" cy="475615"/>
            <a:chOff x="511175" y="214536"/>
            <a:chExt cx="3783330" cy="475615"/>
          </a:xfrm>
        </p:grpSpPr>
        <p:grpSp>
          <p:nvGrpSpPr>
            <p:cNvPr id="9" name="组合 8"/>
            <p:cNvGrpSpPr/>
            <p:nvPr/>
          </p:nvGrpSpPr>
          <p:grpSpPr>
            <a:xfrm>
              <a:off x="511175" y="349027"/>
              <a:ext cx="432048" cy="248196"/>
              <a:chOff x="251520" y="267147"/>
              <a:chExt cx="501392" cy="288032"/>
            </a:xfrm>
            <a:solidFill>
              <a:srgbClr val="224184"/>
            </a:solidFill>
          </p:grpSpPr>
          <p:sp>
            <p:nvSpPr>
              <p:cNvPr id="10" name="燕尾形 9"/>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11" name="燕尾形 10"/>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12" name="文本框 11"/>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微软雅黑" panose="020B0503020204020204" charset="-122"/>
                  <a:ea typeface="微软雅黑" panose="020B0503020204020204" charset="-122"/>
                  <a:sym typeface="+mn-ea"/>
                </a:rPr>
                <a:t>防台风措施</a:t>
              </a:r>
              <a:endParaRPr lang="zh-CN" altLang="en-US" sz="2500" b="1" dirty="0" smtClean="0">
                <a:solidFill>
                  <a:srgbClr val="224184"/>
                </a:solidFill>
                <a:latin typeface="微软雅黑" panose="020B0503020204020204" charset="-122"/>
                <a:ea typeface="微软雅黑" panose="020B0503020204020204" charset="-122"/>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3110" y="914400"/>
            <a:ext cx="7719060" cy="3969385"/>
          </a:xfrm>
          <a:prstGeom prst="rect">
            <a:avLst/>
          </a:prstGeom>
        </p:spPr>
        <p:txBody>
          <a:bodyPr wrap="square">
            <a:spAutoFit/>
          </a:bodyPr>
          <a:lstStyle/>
          <a:p>
            <a:pPr>
              <a:lnSpc>
                <a:spcPct val="150000"/>
              </a:lnSpc>
            </a:pPr>
            <a:r>
              <a:rPr lang="zh-CN" altLang="zh-CN" dirty="0" smtClean="0">
                <a:solidFill>
                  <a:schemeClr val="tx1">
                    <a:lumMod val="60000"/>
                    <a:lumOff val="40000"/>
                  </a:schemeClr>
                </a:solidFill>
                <a:latin typeface="微软雅黑" panose="020B0503020204020204" charset="-122"/>
                <a:ea typeface="微软雅黑" panose="020B0503020204020204" charset="-122"/>
                <a:cs typeface="微软雅黑" panose="020B0503020204020204" charset="-122"/>
              </a:rPr>
              <a:t>台风</a:t>
            </a:r>
            <a:r>
              <a:rPr lang="zh-CN" altLang="zh-CN" dirty="0">
                <a:solidFill>
                  <a:schemeClr val="tx1">
                    <a:lumMod val="60000"/>
                    <a:lumOff val="40000"/>
                  </a:schemeClr>
                </a:solidFill>
                <a:latin typeface="微软雅黑" panose="020B0503020204020204" charset="-122"/>
                <a:ea typeface="微软雅黑" panose="020B0503020204020204" charset="-122"/>
                <a:cs typeface="微软雅黑" panose="020B0503020204020204" charset="-122"/>
              </a:rPr>
              <a:t>到来前进行全面检查、清理：</a:t>
            </a:r>
            <a:endParaRPr lang="zh-CN" altLang="zh-CN" dirty="0">
              <a:solidFill>
                <a:schemeClr val="tx1">
                  <a:lumMod val="60000"/>
                  <a:lumOff val="40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500" dirty="0">
                <a:solidFill>
                  <a:srgbClr val="000000"/>
                </a:solidFill>
                <a:latin typeface="微软雅黑" panose="020B0503020204020204" charset="-122"/>
                <a:ea typeface="微软雅黑" panose="020B0503020204020204" charset="-122"/>
                <a:cs typeface="微软雅黑" panose="020B0503020204020204" charset="-122"/>
              </a:rPr>
              <a:t>(1)</a:t>
            </a:r>
            <a:r>
              <a:rPr lang="zh-CN" altLang="zh-CN" sz="1500" dirty="0">
                <a:solidFill>
                  <a:srgbClr val="000000"/>
                </a:solidFill>
                <a:latin typeface="微软雅黑" panose="020B0503020204020204" charset="-122"/>
                <a:ea typeface="微软雅黑" panose="020B0503020204020204" charset="-122"/>
                <a:cs typeface="微软雅黑" panose="020B0503020204020204" charset="-122"/>
              </a:rPr>
              <a:t>安装施工期间：</a:t>
            </a:r>
            <a:r>
              <a:rPr lang="zh-CN" altLang="zh-CN" sz="1500" dirty="0">
                <a:solidFill>
                  <a:srgbClr val="FF0000"/>
                </a:solidFill>
                <a:latin typeface="微软雅黑" panose="020B0503020204020204" charset="-122"/>
                <a:ea typeface="微软雅黑" panose="020B0503020204020204" charset="-122"/>
                <a:cs typeface="微软雅黑" panose="020B0503020204020204" charset="-122"/>
              </a:rPr>
              <a:t>在台风来临期间，所有施工人员禁止高空作业，只允许地面作业。台风期间，现场要停止作业。</a:t>
            </a:r>
            <a:endParaRPr lang="zh-CN" altLang="zh-CN" sz="1500" dirty="0">
              <a:solidFill>
                <a:srgbClr val="FF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500" dirty="0">
                <a:solidFill>
                  <a:srgbClr val="000000"/>
                </a:solidFill>
                <a:latin typeface="微软雅黑" panose="020B0503020204020204" charset="-122"/>
                <a:ea typeface="微软雅黑" panose="020B0503020204020204" charset="-122"/>
                <a:cs typeface="微软雅黑" panose="020B0503020204020204" charset="-122"/>
              </a:rPr>
              <a:t>(2)</a:t>
            </a:r>
            <a:r>
              <a:rPr lang="zh-CN" altLang="zh-CN" sz="1500" dirty="0">
                <a:solidFill>
                  <a:srgbClr val="000000"/>
                </a:solidFill>
                <a:latin typeface="微软雅黑" panose="020B0503020204020204" charset="-122"/>
                <a:ea typeface="微软雅黑" panose="020B0503020204020204" charset="-122"/>
                <a:cs typeface="微软雅黑" panose="020B0503020204020204" charset="-122"/>
              </a:rPr>
              <a:t>全面清理施工现场及构件堆场堆放的材料，</a:t>
            </a:r>
            <a:r>
              <a:rPr lang="zh-CN" altLang="en-US" sz="1500" dirty="0">
                <a:solidFill>
                  <a:srgbClr val="FF0000"/>
                </a:solidFill>
                <a:latin typeface="微软雅黑" panose="020B0503020204020204" charset="-122"/>
                <a:ea typeface="微软雅黑" panose="020B0503020204020204" charset="-122"/>
                <a:cs typeface="微软雅黑" panose="020B0503020204020204" charset="-122"/>
              </a:rPr>
              <a:t>尤其是压型钢板边角料</a:t>
            </a:r>
            <a:r>
              <a:rPr lang="zh-CN" altLang="en-US" sz="1500" dirty="0">
                <a:solidFill>
                  <a:srgbClr val="000000"/>
                </a:solidFill>
                <a:latin typeface="微软雅黑" panose="020B0503020204020204" charset="-122"/>
                <a:ea typeface="微软雅黑" panose="020B0503020204020204" charset="-122"/>
                <a:cs typeface="微软雅黑" panose="020B0503020204020204" charset="-122"/>
              </a:rPr>
              <a:t>，</a:t>
            </a:r>
            <a:r>
              <a:rPr lang="zh-CN" altLang="zh-CN" sz="1500" dirty="0">
                <a:solidFill>
                  <a:srgbClr val="000000"/>
                </a:solidFill>
                <a:latin typeface="微软雅黑" panose="020B0503020204020204" charset="-122"/>
                <a:ea typeface="微软雅黑" panose="020B0503020204020204" charset="-122"/>
                <a:cs typeface="微软雅黑" panose="020B0503020204020204" charset="-122"/>
              </a:rPr>
              <a:t>进行可靠的压重和固定，防止大风来到时将材料</a:t>
            </a:r>
            <a:r>
              <a:rPr lang="zh-CN" altLang="zh-CN" sz="1500" dirty="0" smtClean="0">
                <a:solidFill>
                  <a:srgbClr val="000000"/>
                </a:solidFill>
                <a:latin typeface="微软雅黑" panose="020B0503020204020204" charset="-122"/>
                <a:ea typeface="微软雅黑" panose="020B0503020204020204" charset="-122"/>
                <a:cs typeface="微软雅黑" panose="020B0503020204020204" charset="-122"/>
              </a:rPr>
              <a:t>吹散</a:t>
            </a:r>
            <a:r>
              <a:rPr lang="zh-CN" altLang="en-US" sz="150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zh-CN" sz="1500" dirty="0">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500" dirty="0">
                <a:solidFill>
                  <a:srgbClr val="000000"/>
                </a:solidFill>
                <a:latin typeface="微软雅黑" panose="020B0503020204020204" charset="-122"/>
                <a:ea typeface="微软雅黑" panose="020B0503020204020204" charset="-122"/>
                <a:cs typeface="微软雅黑" panose="020B0503020204020204" charset="-122"/>
              </a:rPr>
              <a:t>(3</a:t>
            </a:r>
            <a:r>
              <a:rPr lang="en-US" altLang="zh-CN" sz="150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zh-CN" sz="1500" dirty="0" smtClean="0">
                <a:solidFill>
                  <a:srgbClr val="000000"/>
                </a:solidFill>
                <a:latin typeface="微软雅黑" panose="020B0503020204020204" charset="-122"/>
                <a:ea typeface="微软雅黑" panose="020B0503020204020204" charset="-122"/>
                <a:cs typeface="微软雅黑" panose="020B0503020204020204" charset="-122"/>
              </a:rPr>
              <a:t> 台风</a:t>
            </a:r>
            <a:r>
              <a:rPr lang="zh-CN" altLang="zh-CN" sz="1500" dirty="0">
                <a:solidFill>
                  <a:srgbClr val="000000"/>
                </a:solidFill>
                <a:latin typeface="微软雅黑" panose="020B0503020204020204" charset="-122"/>
                <a:ea typeface="微软雅黑" panose="020B0503020204020204" charset="-122"/>
                <a:cs typeface="微软雅黑" panose="020B0503020204020204" charset="-122"/>
              </a:rPr>
              <a:t>来临前，应对操作平台、胎架进行全面检查，主要检查缆风绳是否绷紧，局部増加与结构的拉结。风力达到</a:t>
            </a:r>
            <a:r>
              <a:rPr lang="en-US" altLang="zh-CN" sz="1500" dirty="0">
                <a:solidFill>
                  <a:srgbClr val="000000"/>
                </a:solidFill>
                <a:latin typeface="微软雅黑" panose="020B0503020204020204" charset="-122"/>
                <a:ea typeface="微软雅黑" panose="020B0503020204020204" charset="-122"/>
                <a:cs typeface="微软雅黑" panose="020B0503020204020204" charset="-122"/>
              </a:rPr>
              <a:t>12</a:t>
            </a:r>
            <a:r>
              <a:rPr lang="zh-CN" altLang="zh-CN" sz="1500" dirty="0">
                <a:solidFill>
                  <a:srgbClr val="000000"/>
                </a:solidFill>
                <a:latin typeface="微软雅黑" panose="020B0503020204020204" charset="-122"/>
                <a:ea typeface="微软雅黑" panose="020B0503020204020204" charset="-122"/>
                <a:cs typeface="微软雅黑" panose="020B0503020204020204" charset="-122"/>
              </a:rPr>
              <a:t>级以上时，吊装设备、行车控制器应挂零挡，扒杆摆至顺风方向，吊钩收起，靠塔身放置，应停靠轨道中间位置，轨道装上限位置，地面起重设备扒杆放下地面，用垫块</a:t>
            </a:r>
            <a:r>
              <a:rPr lang="zh-CN" altLang="zh-CN" sz="1500" dirty="0" smtClean="0">
                <a:solidFill>
                  <a:srgbClr val="000000"/>
                </a:solidFill>
                <a:latin typeface="微软雅黑" panose="020B0503020204020204" charset="-122"/>
                <a:ea typeface="微软雅黑" panose="020B0503020204020204" charset="-122"/>
                <a:cs typeface="微软雅黑" panose="020B0503020204020204" charset="-122"/>
              </a:rPr>
              <a:t>支撑</a:t>
            </a:r>
            <a:r>
              <a:rPr lang="zh-CN" altLang="en-US" sz="150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en-US" altLang="zh-CN" sz="1500" dirty="0">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500" dirty="0" smtClean="0">
                <a:solidFill>
                  <a:srgbClr val="000000"/>
                </a:solidFill>
                <a:latin typeface="微软雅黑" panose="020B0503020204020204" charset="-122"/>
                <a:ea typeface="微软雅黑" panose="020B0503020204020204" charset="-122"/>
                <a:cs typeface="微软雅黑" panose="020B0503020204020204" charset="-122"/>
              </a:rPr>
              <a:t>(</a:t>
            </a:r>
            <a:r>
              <a:rPr lang="en-US" altLang="zh-CN" sz="1500" dirty="0">
                <a:solidFill>
                  <a:srgbClr val="000000"/>
                </a:solidFill>
                <a:latin typeface="微软雅黑" panose="020B0503020204020204" charset="-122"/>
                <a:ea typeface="微软雅黑" panose="020B0503020204020204" charset="-122"/>
                <a:cs typeface="微软雅黑" panose="020B0503020204020204" charset="-122"/>
              </a:rPr>
              <a:t>4)</a:t>
            </a:r>
            <a:r>
              <a:rPr lang="zh-CN" altLang="zh-CN" sz="1500" dirty="0">
                <a:solidFill>
                  <a:srgbClr val="000000"/>
                </a:solidFill>
                <a:latin typeface="微软雅黑" panose="020B0503020204020204" charset="-122"/>
                <a:ea typeface="微软雅黑" panose="020B0503020204020204" charset="-122"/>
                <a:cs typeface="微软雅黑" panose="020B0503020204020204" charset="-122"/>
              </a:rPr>
              <a:t>现场所有松散的材料都要绑扎并锚固或者转移到安全区域；成堆码放的构件应全面检查防止倾倒翻落，必要时将其固定在钢管柱或其他物体上</a:t>
            </a:r>
            <a:r>
              <a:rPr lang="zh-CN" altLang="zh-CN" sz="150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zh-CN" sz="1500" dirty="0">
              <a:solidFill>
                <a:srgbClr val="000000"/>
              </a:solidFill>
              <a:latin typeface="微软雅黑" panose="020B0503020204020204" charset="-122"/>
              <a:ea typeface="微软雅黑" panose="020B0503020204020204" charset="-122"/>
              <a:cs typeface="微软雅黑" panose="020B0503020204020204" charset="-122"/>
            </a:endParaRPr>
          </a:p>
        </p:txBody>
      </p:sp>
      <p:grpSp>
        <p:nvGrpSpPr>
          <p:cNvPr id="7" name="组合 6"/>
          <p:cNvGrpSpPr/>
          <p:nvPr/>
        </p:nvGrpSpPr>
        <p:grpSpPr>
          <a:xfrm>
            <a:off x="364490" y="157386"/>
            <a:ext cx="3783330" cy="475615"/>
            <a:chOff x="511175" y="214536"/>
            <a:chExt cx="3783330" cy="475615"/>
          </a:xfrm>
        </p:grpSpPr>
        <p:grpSp>
          <p:nvGrpSpPr>
            <p:cNvPr id="9" name="组合 8"/>
            <p:cNvGrpSpPr/>
            <p:nvPr/>
          </p:nvGrpSpPr>
          <p:grpSpPr>
            <a:xfrm>
              <a:off x="511175" y="349027"/>
              <a:ext cx="432048" cy="248196"/>
              <a:chOff x="251520" y="267147"/>
              <a:chExt cx="501392" cy="288032"/>
            </a:xfrm>
            <a:solidFill>
              <a:srgbClr val="224184"/>
            </a:solidFill>
          </p:grpSpPr>
          <p:sp>
            <p:nvSpPr>
              <p:cNvPr id="10" name="燕尾形 9"/>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11" name="燕尾形 10"/>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12" name="文本框 11"/>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微软雅黑" panose="020B0503020204020204" charset="-122"/>
                  <a:ea typeface="微软雅黑" panose="020B0503020204020204" charset="-122"/>
                  <a:sym typeface="+mn-ea"/>
                </a:rPr>
                <a:t>防台风措施</a:t>
              </a:r>
              <a:endParaRPr lang="zh-CN" altLang="en-US" sz="2500" b="1" dirty="0" smtClean="0">
                <a:solidFill>
                  <a:srgbClr val="224184"/>
                </a:solidFill>
                <a:latin typeface="微软雅黑" panose="020B0503020204020204" charset="-122"/>
                <a:ea typeface="微软雅黑" panose="020B0503020204020204" charset="-122"/>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48640" y="727710"/>
            <a:ext cx="8232140" cy="2168525"/>
          </a:xfrm>
          <a:prstGeom prst="rect">
            <a:avLst/>
          </a:prstGeom>
        </p:spPr>
        <p:txBody>
          <a:bodyPr wrap="square">
            <a:spAutoFit/>
          </a:bodyPr>
          <a:lstStyle/>
          <a:p>
            <a:pPr>
              <a:lnSpc>
                <a:spcPct val="150000"/>
              </a:lnSpc>
            </a:pPr>
            <a:r>
              <a:rPr lang="en-US" altLang="zh-CN" sz="1500" dirty="0">
                <a:solidFill>
                  <a:srgbClr val="000000"/>
                </a:solidFill>
                <a:latin typeface="微软雅黑" panose="020B0503020204020204" charset="-122"/>
                <a:ea typeface="微软雅黑" panose="020B0503020204020204" charset="-122"/>
                <a:cs typeface="微软雅黑" panose="020B0503020204020204" charset="-122"/>
              </a:rPr>
              <a:t>(5)</a:t>
            </a:r>
            <a:r>
              <a:rPr lang="zh-CN" altLang="zh-CN" sz="1500" dirty="0">
                <a:solidFill>
                  <a:srgbClr val="000000"/>
                </a:solidFill>
                <a:latin typeface="微软雅黑" panose="020B0503020204020204" charset="-122"/>
                <a:ea typeface="微软雅黑" panose="020B0503020204020204" charset="-122"/>
                <a:cs typeface="微软雅黑" panose="020B0503020204020204" charset="-122"/>
              </a:rPr>
              <a:t>对临建办公区及生活区的用电进行检查，并做好排水措施检查，保证场区排水畅通；检查、加固板房的加固防台风措施。</a:t>
            </a:r>
            <a:endParaRPr lang="zh-CN" altLang="zh-CN" sz="1500" dirty="0">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500" dirty="0">
                <a:solidFill>
                  <a:srgbClr val="000000"/>
                </a:solidFill>
                <a:latin typeface="微软雅黑" panose="020B0503020204020204" charset="-122"/>
                <a:ea typeface="微软雅黑" panose="020B0503020204020204" charset="-122"/>
                <a:cs typeface="微软雅黑" panose="020B0503020204020204" charset="-122"/>
              </a:rPr>
              <a:t>(6)</a:t>
            </a:r>
            <a:r>
              <a:rPr lang="zh-CN" altLang="zh-CN" sz="1500" dirty="0">
                <a:solidFill>
                  <a:srgbClr val="000000"/>
                </a:solidFill>
                <a:latin typeface="微软雅黑" panose="020B0503020204020204" charset="-122"/>
                <a:ea typeface="微软雅黑" panose="020B0503020204020204" charset="-122"/>
                <a:cs typeface="微软雅黑" panose="020B0503020204020204" charset="-122"/>
              </a:rPr>
              <a:t>检查应急人员的通讯是否畅通，检查应急设备、如泵、水带等随时可用，检查排水用电箱，确保电箱的安全性；</a:t>
            </a:r>
            <a:endParaRPr lang="zh-CN" altLang="zh-CN" sz="1500" dirty="0">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500" dirty="0">
                <a:solidFill>
                  <a:srgbClr val="000000"/>
                </a:solidFill>
                <a:latin typeface="微软雅黑" panose="020B0503020204020204" charset="-122"/>
                <a:ea typeface="微软雅黑" panose="020B0503020204020204" charset="-122"/>
                <a:cs typeface="微软雅黑" panose="020B0503020204020204" charset="-122"/>
              </a:rPr>
              <a:t>(7)</a:t>
            </a:r>
            <a:r>
              <a:rPr lang="zh-CN" altLang="zh-CN" sz="1500" dirty="0">
                <a:solidFill>
                  <a:srgbClr val="000000"/>
                </a:solidFill>
                <a:latin typeface="微软雅黑" panose="020B0503020204020204" charset="-122"/>
                <a:ea typeface="微软雅黑" panose="020B0503020204020204" charset="-122"/>
                <a:cs typeface="微软雅黑" panose="020B0503020204020204" charset="-122"/>
              </a:rPr>
              <a:t>及时做好日常生活的储备</a:t>
            </a:r>
            <a:r>
              <a:rPr lang="en-US" altLang="zh-CN" sz="1500" dirty="0">
                <a:solidFill>
                  <a:srgbClr val="000000"/>
                </a:solidFill>
                <a:latin typeface="微软雅黑" panose="020B0503020204020204" charset="-122"/>
                <a:ea typeface="微软雅黑" panose="020B0503020204020204" charset="-122"/>
                <a:cs typeface="微软雅黑" panose="020B0503020204020204" charset="-122"/>
              </a:rPr>
              <a:t>,</a:t>
            </a:r>
            <a:r>
              <a:rPr lang="zh-CN" altLang="zh-CN" sz="1500" dirty="0">
                <a:solidFill>
                  <a:srgbClr val="000000"/>
                </a:solidFill>
                <a:latin typeface="微软雅黑" panose="020B0503020204020204" charset="-122"/>
                <a:ea typeface="微软雅黑" panose="020B0503020204020204" charset="-122"/>
                <a:cs typeface="微软雅黑" panose="020B0503020204020204" charset="-122"/>
              </a:rPr>
              <a:t>避免因台风可能造成的停水、停电影响。</a:t>
            </a:r>
            <a:endParaRPr lang="zh-CN" altLang="zh-CN" sz="1500" dirty="0">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500" dirty="0">
                <a:solidFill>
                  <a:srgbClr val="000000"/>
                </a:solidFill>
                <a:latin typeface="微软雅黑" panose="020B0503020204020204" charset="-122"/>
                <a:ea typeface="微软雅黑" panose="020B0503020204020204" charset="-122"/>
                <a:cs typeface="微软雅黑" panose="020B0503020204020204" charset="-122"/>
              </a:rPr>
              <a:t>(8)</a:t>
            </a:r>
            <a:r>
              <a:rPr lang="zh-CN" altLang="zh-CN" sz="1500" dirty="0">
                <a:solidFill>
                  <a:srgbClr val="000000"/>
                </a:solidFill>
                <a:latin typeface="微软雅黑" panose="020B0503020204020204" charset="-122"/>
                <a:ea typeface="微软雅黑" panose="020B0503020204020204" charset="-122"/>
                <a:cs typeface="微软雅黑" panose="020B0503020204020204" charset="-122"/>
              </a:rPr>
              <a:t> 台风来临前，设置</a:t>
            </a:r>
            <a:r>
              <a:rPr lang="zh-CN" altLang="zh-CN" sz="1500" dirty="0" smtClean="0">
                <a:solidFill>
                  <a:srgbClr val="000000"/>
                </a:solidFill>
                <a:latin typeface="微软雅黑" panose="020B0503020204020204" charset="-122"/>
                <a:ea typeface="微软雅黑" panose="020B0503020204020204" charset="-122"/>
                <a:cs typeface="微软雅黑" panose="020B0503020204020204" charset="-122"/>
              </a:rPr>
              <a:t>的</a:t>
            </a:r>
            <a:r>
              <a:rPr lang="zh-CN" altLang="en-US" sz="1500" dirty="0" smtClean="0">
                <a:solidFill>
                  <a:srgbClr val="000000"/>
                </a:solidFill>
                <a:latin typeface="微软雅黑" panose="020B0503020204020204" charset="-122"/>
                <a:ea typeface="微软雅黑" panose="020B0503020204020204" charset="-122"/>
                <a:cs typeface="微软雅黑" panose="020B0503020204020204" charset="-122"/>
              </a:rPr>
              <a:t>彩条布等</a:t>
            </a:r>
            <a:r>
              <a:rPr lang="zh-CN" altLang="zh-CN" sz="1500" dirty="0" smtClean="0">
                <a:solidFill>
                  <a:srgbClr val="000000"/>
                </a:solidFill>
                <a:latin typeface="微软雅黑" panose="020B0503020204020204" charset="-122"/>
                <a:ea typeface="微软雅黑" panose="020B0503020204020204" charset="-122"/>
                <a:cs typeface="微软雅黑" panose="020B0503020204020204" charset="-122"/>
              </a:rPr>
              <a:t>应</a:t>
            </a:r>
            <a:r>
              <a:rPr lang="zh-CN" altLang="zh-CN" sz="1500" dirty="0">
                <a:solidFill>
                  <a:srgbClr val="000000"/>
                </a:solidFill>
                <a:latin typeface="微软雅黑" panose="020B0503020204020204" charset="-122"/>
                <a:ea typeface="微软雅黑" panose="020B0503020204020204" charset="-122"/>
                <a:cs typeface="微软雅黑" panose="020B0503020204020204" charset="-122"/>
              </a:rPr>
              <a:t>松开，广告牌及安全标语牌要撤除，以免风载过大影响安全。</a:t>
            </a:r>
            <a:endParaRPr lang="zh-CN" altLang="en-US" sz="1500"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5" name="图片 4" descr="2012517165834545"/>
          <p:cNvPicPr>
            <a:picLocks noChangeAspect="1"/>
          </p:cNvPicPr>
          <p:nvPr/>
        </p:nvPicPr>
        <p:blipFill>
          <a:blip r:embed="rId1"/>
          <a:stretch>
            <a:fillRect/>
          </a:stretch>
        </p:blipFill>
        <p:spPr>
          <a:xfrm>
            <a:off x="3409950" y="2990850"/>
            <a:ext cx="2765108" cy="2101215"/>
          </a:xfrm>
          <a:prstGeom prst="rect">
            <a:avLst/>
          </a:prstGeom>
        </p:spPr>
      </p:pic>
      <p:grpSp>
        <p:nvGrpSpPr>
          <p:cNvPr id="4" name="组合 3"/>
          <p:cNvGrpSpPr/>
          <p:nvPr/>
        </p:nvGrpSpPr>
        <p:grpSpPr>
          <a:xfrm>
            <a:off x="364490" y="157386"/>
            <a:ext cx="3783330" cy="475615"/>
            <a:chOff x="511175" y="214536"/>
            <a:chExt cx="3783330" cy="475615"/>
          </a:xfrm>
        </p:grpSpPr>
        <p:grpSp>
          <p:nvGrpSpPr>
            <p:cNvPr id="6" name="组合 5"/>
            <p:cNvGrpSpPr/>
            <p:nvPr/>
          </p:nvGrpSpPr>
          <p:grpSpPr>
            <a:xfrm>
              <a:off x="511175" y="349027"/>
              <a:ext cx="432048" cy="248196"/>
              <a:chOff x="251520" y="267147"/>
              <a:chExt cx="501392" cy="288032"/>
            </a:xfrm>
            <a:solidFill>
              <a:srgbClr val="224184"/>
            </a:solidFill>
          </p:grpSpPr>
          <p:sp>
            <p:nvSpPr>
              <p:cNvPr id="8" name="燕尾形 7"/>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13" name="燕尾形 12"/>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14" name="文本框 13"/>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微软雅黑" panose="020B0503020204020204" charset="-122"/>
                  <a:ea typeface="微软雅黑" panose="020B0503020204020204" charset="-122"/>
                  <a:sym typeface="+mn-ea"/>
                </a:rPr>
                <a:t>防台风措施</a:t>
              </a:r>
              <a:endParaRPr lang="zh-CN" altLang="en-US" sz="2500" b="1" dirty="0" smtClean="0">
                <a:solidFill>
                  <a:srgbClr val="224184"/>
                </a:solidFill>
                <a:latin typeface="微软雅黑" panose="020B0503020204020204" charset="-122"/>
                <a:ea typeface="微软雅黑" panose="020B0503020204020204" charset="-122"/>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8640" y="1279525"/>
            <a:ext cx="7910195" cy="2584450"/>
          </a:xfrm>
          <a:prstGeom prst="rect">
            <a:avLst/>
          </a:prstGeom>
        </p:spPr>
        <p:txBody>
          <a:bodyPr wrap="square">
            <a:spAutoFit/>
          </a:bodyPr>
          <a:lstStyle/>
          <a:p>
            <a:pPr>
              <a:lnSpc>
                <a:spcPct val="150000"/>
              </a:lnSpc>
            </a:pPr>
            <a:r>
              <a:rPr lang="zh-CN" altLang="en-US" dirty="0" smtClean="0">
                <a:solidFill>
                  <a:srgbClr val="000000"/>
                </a:solidFill>
                <a:latin typeface="微软雅黑" panose="020B0503020204020204" charset="-122"/>
                <a:ea typeface="微软雅黑" panose="020B0503020204020204" charset="-122"/>
                <a:cs typeface="微软雅黑" panose="020B0503020204020204" charset="-122"/>
              </a:rPr>
              <a:t>（</a:t>
            </a:r>
            <a:r>
              <a:rPr lang="en-US" altLang="zh-CN" dirty="0" smtClean="0">
                <a:solidFill>
                  <a:srgbClr val="000000"/>
                </a:solidFill>
                <a:latin typeface="微软雅黑" panose="020B0503020204020204" charset="-122"/>
                <a:ea typeface="微软雅黑" panose="020B0503020204020204" charset="-122"/>
                <a:cs typeface="微软雅黑" panose="020B0503020204020204" charset="-122"/>
              </a:rPr>
              <a:t>9</a:t>
            </a:r>
            <a:r>
              <a:rPr lang="zh-CN" altLang="en-US" dirty="0" smtClean="0">
                <a:solidFill>
                  <a:srgbClr val="000000"/>
                </a:solidFill>
                <a:latin typeface="微软雅黑" panose="020B0503020204020204" charset="-122"/>
                <a:ea typeface="微软雅黑" panose="020B0503020204020204" charset="-122"/>
                <a:cs typeface="微软雅黑" panose="020B0503020204020204" charset="-122"/>
              </a:rPr>
              <a:t>）</a:t>
            </a:r>
            <a:r>
              <a:rPr lang="en-US" altLang="zh-CN"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zh-CN" dirty="0">
                <a:solidFill>
                  <a:srgbClr val="000000"/>
                </a:solidFill>
                <a:latin typeface="微软雅黑" panose="020B0503020204020204" charset="-122"/>
                <a:ea typeface="微软雅黑" panose="020B0503020204020204" charset="-122"/>
                <a:cs typeface="微软雅黑" panose="020B0503020204020204" charset="-122"/>
              </a:rPr>
              <a:t>严密</a:t>
            </a:r>
            <a:r>
              <a:rPr lang="zh-CN" altLang="zh-CN" dirty="0" smtClean="0">
                <a:solidFill>
                  <a:srgbClr val="000000"/>
                </a:solidFill>
                <a:latin typeface="微软雅黑" panose="020B0503020204020204" charset="-122"/>
                <a:ea typeface="微软雅黑" panose="020B0503020204020204" charset="-122"/>
                <a:cs typeface="微软雅黑" panose="020B0503020204020204" charset="-122"/>
              </a:rPr>
              <a:t>监视台风</a:t>
            </a:r>
            <a:r>
              <a:rPr lang="zh-CN" altLang="zh-CN" dirty="0">
                <a:solidFill>
                  <a:srgbClr val="000000"/>
                </a:solidFill>
                <a:latin typeface="微软雅黑" panose="020B0503020204020204" charset="-122"/>
                <a:ea typeface="微软雅黑" panose="020B0503020204020204" charset="-122"/>
                <a:cs typeface="微软雅黑" panose="020B0503020204020204" charset="-122"/>
              </a:rPr>
              <a:t>对施工现场设施的影响，出现险情时及时</a:t>
            </a:r>
            <a:r>
              <a:rPr lang="zh-CN" altLang="zh-CN" dirty="0" smtClean="0">
                <a:solidFill>
                  <a:srgbClr val="000000"/>
                </a:solidFill>
                <a:latin typeface="微软雅黑" panose="020B0503020204020204" charset="-122"/>
                <a:ea typeface="微软雅黑" panose="020B0503020204020204" charset="-122"/>
                <a:cs typeface="微软雅黑" panose="020B0503020204020204" charset="-122"/>
              </a:rPr>
              <a:t>撤离</a:t>
            </a:r>
            <a:r>
              <a:rPr lang="zh-CN" altLang="en-US"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zh-CN" dirty="0">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dirty="0" smtClean="0">
                <a:solidFill>
                  <a:srgbClr val="000000"/>
                </a:solidFill>
                <a:latin typeface="微软雅黑" panose="020B0503020204020204" charset="-122"/>
                <a:ea typeface="微软雅黑" panose="020B0503020204020204" charset="-122"/>
                <a:cs typeface="微软雅黑" panose="020B0503020204020204" charset="-122"/>
              </a:rPr>
              <a:t>（</a:t>
            </a:r>
            <a:r>
              <a:rPr lang="en-US" altLang="zh-CN" dirty="0" smtClean="0">
                <a:solidFill>
                  <a:srgbClr val="000000"/>
                </a:solidFill>
                <a:latin typeface="微软雅黑" panose="020B0503020204020204" charset="-122"/>
                <a:ea typeface="微软雅黑" panose="020B0503020204020204" charset="-122"/>
                <a:cs typeface="微软雅黑" panose="020B0503020204020204" charset="-122"/>
              </a:rPr>
              <a:t>10</a:t>
            </a:r>
            <a:r>
              <a:rPr lang="zh-CN" altLang="en-US"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zh-CN" dirty="0" smtClean="0">
                <a:solidFill>
                  <a:srgbClr val="000000"/>
                </a:solidFill>
                <a:latin typeface="微软雅黑" panose="020B0503020204020204" charset="-122"/>
                <a:ea typeface="微软雅黑" panose="020B0503020204020204" charset="-122"/>
                <a:cs typeface="微软雅黑" panose="020B0503020204020204" charset="-122"/>
              </a:rPr>
              <a:t>台风期间</a:t>
            </a:r>
            <a:r>
              <a:rPr lang="zh-CN" altLang="zh-CN" dirty="0">
                <a:solidFill>
                  <a:srgbClr val="000000"/>
                </a:solidFill>
                <a:latin typeface="微软雅黑" panose="020B0503020204020204" charset="-122"/>
                <a:ea typeface="微软雅黑" panose="020B0503020204020204" charset="-122"/>
                <a:cs typeface="微软雅黑" panose="020B0503020204020204" charset="-122"/>
              </a:rPr>
              <a:t>，现场停止施工，并切断</a:t>
            </a:r>
            <a:r>
              <a:rPr lang="zh-CN" altLang="zh-CN" dirty="0" smtClean="0">
                <a:solidFill>
                  <a:srgbClr val="000000"/>
                </a:solidFill>
                <a:latin typeface="微软雅黑" panose="020B0503020204020204" charset="-122"/>
                <a:ea typeface="微软雅黑" panose="020B0503020204020204" charset="-122"/>
                <a:cs typeface="微软雅黑" panose="020B0503020204020204" charset="-122"/>
              </a:rPr>
              <a:t>电源</a:t>
            </a:r>
            <a:r>
              <a:rPr lang="zh-CN" altLang="en-US"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en-US" altLang="zh-CN" dirty="0">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dirty="0" smtClean="0">
                <a:solidFill>
                  <a:srgbClr val="000000"/>
                </a:solidFill>
                <a:latin typeface="微软雅黑" panose="020B0503020204020204" charset="-122"/>
                <a:ea typeface="微软雅黑" panose="020B0503020204020204" charset="-122"/>
                <a:cs typeface="微软雅黑" panose="020B0503020204020204" charset="-122"/>
              </a:rPr>
              <a:t>（</a:t>
            </a:r>
            <a:r>
              <a:rPr lang="en-US" altLang="zh-CN" dirty="0" smtClean="0">
                <a:solidFill>
                  <a:srgbClr val="000000"/>
                </a:solidFill>
                <a:latin typeface="微软雅黑" panose="020B0503020204020204" charset="-122"/>
                <a:ea typeface="微软雅黑" panose="020B0503020204020204" charset="-122"/>
                <a:cs typeface="微软雅黑" panose="020B0503020204020204" charset="-122"/>
              </a:rPr>
              <a:t>11</a:t>
            </a:r>
            <a:r>
              <a:rPr lang="zh-CN" altLang="en-US"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zh-CN" dirty="0" smtClean="0">
                <a:solidFill>
                  <a:srgbClr val="000000"/>
                </a:solidFill>
                <a:latin typeface="微软雅黑" panose="020B0503020204020204" charset="-122"/>
                <a:ea typeface="微软雅黑" panose="020B0503020204020204" charset="-122"/>
                <a:cs typeface="微软雅黑" panose="020B0503020204020204" charset="-122"/>
              </a:rPr>
              <a:t>台风</a:t>
            </a:r>
            <a:r>
              <a:rPr lang="zh-CN" altLang="zh-CN" dirty="0">
                <a:solidFill>
                  <a:srgbClr val="000000"/>
                </a:solidFill>
                <a:latin typeface="微软雅黑" panose="020B0503020204020204" charset="-122"/>
                <a:ea typeface="微软雅黑" panose="020B0503020204020204" charset="-122"/>
                <a:cs typeface="微软雅黑" panose="020B0503020204020204" charset="-122"/>
              </a:rPr>
              <a:t>期间，现场应加强巡查，发现问题立即采取措施进行处理，并报告项目</a:t>
            </a:r>
            <a:r>
              <a:rPr lang="zh-CN" altLang="zh-CN" dirty="0" smtClean="0">
                <a:solidFill>
                  <a:srgbClr val="000000"/>
                </a:solidFill>
                <a:latin typeface="微软雅黑" panose="020B0503020204020204" charset="-122"/>
                <a:ea typeface="微软雅黑" panose="020B0503020204020204" charset="-122"/>
                <a:cs typeface="微软雅黑" panose="020B0503020204020204" charset="-122"/>
              </a:rPr>
              <a:t>负责人</a:t>
            </a:r>
            <a:r>
              <a:rPr lang="zh-CN" altLang="en-US"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en-US" altLang="zh-CN" dirty="0">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dirty="0" smtClean="0">
                <a:solidFill>
                  <a:srgbClr val="000000"/>
                </a:solidFill>
                <a:latin typeface="微软雅黑" panose="020B0503020204020204" charset="-122"/>
                <a:ea typeface="微软雅黑" panose="020B0503020204020204" charset="-122"/>
                <a:cs typeface="微软雅黑" panose="020B0503020204020204" charset="-122"/>
              </a:rPr>
              <a:t>（</a:t>
            </a:r>
            <a:r>
              <a:rPr lang="en-US" altLang="zh-CN" dirty="0" smtClean="0">
                <a:solidFill>
                  <a:srgbClr val="000000"/>
                </a:solidFill>
                <a:latin typeface="微软雅黑" panose="020B0503020204020204" charset="-122"/>
                <a:ea typeface="微软雅黑" panose="020B0503020204020204" charset="-122"/>
                <a:cs typeface="微软雅黑" panose="020B0503020204020204" charset="-122"/>
              </a:rPr>
              <a:t>12</a:t>
            </a:r>
            <a:r>
              <a:rPr lang="zh-CN" altLang="en-US"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zh-CN" dirty="0" smtClean="0">
                <a:solidFill>
                  <a:srgbClr val="FF0000"/>
                </a:solidFill>
                <a:latin typeface="微软雅黑" panose="020B0503020204020204" charset="-122"/>
                <a:ea typeface="微软雅黑" panose="020B0503020204020204" charset="-122"/>
                <a:cs typeface="微软雅黑" panose="020B0503020204020204" charset="-122"/>
              </a:rPr>
              <a:t>台风</a:t>
            </a:r>
            <a:r>
              <a:rPr lang="zh-CN" altLang="zh-CN" dirty="0">
                <a:solidFill>
                  <a:srgbClr val="FF0000"/>
                </a:solidFill>
                <a:latin typeface="微软雅黑" panose="020B0503020204020204" charset="-122"/>
                <a:ea typeface="微软雅黑" panose="020B0503020204020204" charset="-122"/>
                <a:cs typeface="微软雅黑" panose="020B0503020204020204" charset="-122"/>
              </a:rPr>
              <a:t>过后对各机电设备和安全设施进行全面检查，消除安全隐患</a:t>
            </a:r>
            <a:r>
              <a:rPr lang="zh-CN" altLang="zh-CN" dirty="0" smtClean="0">
                <a:solidFill>
                  <a:srgbClr val="FF0000"/>
                </a:solidFill>
                <a:latin typeface="微软雅黑" panose="020B0503020204020204" charset="-122"/>
                <a:ea typeface="微软雅黑" panose="020B0503020204020204" charset="-122"/>
                <a:cs typeface="微软雅黑" panose="020B0503020204020204" charset="-122"/>
              </a:rPr>
              <a:t>后</a:t>
            </a:r>
            <a:r>
              <a:rPr lang="zh-CN" altLang="en-US" dirty="0" smtClean="0">
                <a:solidFill>
                  <a:srgbClr val="FF0000"/>
                </a:solidFill>
                <a:latin typeface="微软雅黑" panose="020B0503020204020204" charset="-122"/>
                <a:ea typeface="微软雅黑" panose="020B0503020204020204" charset="-122"/>
                <a:cs typeface="微软雅黑" panose="020B0503020204020204" charset="-122"/>
              </a:rPr>
              <a:t>方可</a:t>
            </a:r>
            <a:r>
              <a:rPr lang="zh-CN" altLang="zh-CN" dirty="0" smtClean="0">
                <a:solidFill>
                  <a:srgbClr val="FF0000"/>
                </a:solidFill>
                <a:latin typeface="微软雅黑" panose="020B0503020204020204" charset="-122"/>
                <a:ea typeface="微软雅黑" panose="020B0503020204020204" charset="-122"/>
                <a:cs typeface="微软雅黑" panose="020B0503020204020204" charset="-122"/>
              </a:rPr>
              <a:t>恢复</a:t>
            </a:r>
            <a:r>
              <a:rPr lang="zh-CN" altLang="zh-CN" dirty="0">
                <a:solidFill>
                  <a:srgbClr val="FF0000"/>
                </a:solidFill>
                <a:latin typeface="微软雅黑" panose="020B0503020204020204" charset="-122"/>
                <a:ea typeface="微软雅黑" panose="020B0503020204020204" charset="-122"/>
                <a:cs typeface="微软雅黑" panose="020B0503020204020204" charset="-122"/>
              </a:rPr>
              <a:t>施工</a:t>
            </a:r>
            <a:r>
              <a:rPr lang="zh-CN" altLang="zh-CN" dirty="0" smtClean="0">
                <a:solidFill>
                  <a:srgbClr val="FF0000"/>
                </a:solidFill>
                <a:latin typeface="微软雅黑" panose="020B0503020204020204" charset="-122"/>
                <a:ea typeface="微软雅黑" panose="020B0503020204020204" charset="-122"/>
                <a:cs typeface="微软雅黑" panose="020B0503020204020204" charset="-122"/>
              </a:rPr>
              <a:t>作业</a:t>
            </a:r>
            <a:r>
              <a:rPr lang="zh-CN" altLang="en-US" dirty="0" smtClean="0">
                <a:solidFill>
                  <a:srgbClr val="FF0000"/>
                </a:solidFill>
                <a:latin typeface="微软雅黑" panose="020B0503020204020204" charset="-122"/>
                <a:ea typeface="微软雅黑" panose="020B0503020204020204" charset="-122"/>
                <a:cs typeface="微软雅黑" panose="020B0503020204020204" charset="-122"/>
              </a:rPr>
              <a:t>。</a:t>
            </a:r>
            <a:endParaRPr lang="zh-CN" altLang="zh-CN" dirty="0">
              <a:solidFill>
                <a:srgbClr val="FF0000"/>
              </a:solidFill>
              <a:latin typeface="微软雅黑" panose="020B0503020204020204" charset="-122"/>
              <a:ea typeface="微软雅黑" panose="020B0503020204020204" charset="-122"/>
              <a:cs typeface="微软雅黑" panose="020B0503020204020204" charset="-122"/>
            </a:endParaRPr>
          </a:p>
        </p:txBody>
      </p:sp>
      <p:grpSp>
        <p:nvGrpSpPr>
          <p:cNvPr id="5" name="组合 4"/>
          <p:cNvGrpSpPr/>
          <p:nvPr/>
        </p:nvGrpSpPr>
        <p:grpSpPr>
          <a:xfrm>
            <a:off x="364490" y="157386"/>
            <a:ext cx="3783330" cy="475615"/>
            <a:chOff x="511175" y="214536"/>
            <a:chExt cx="3783330" cy="475615"/>
          </a:xfrm>
        </p:grpSpPr>
        <p:grpSp>
          <p:nvGrpSpPr>
            <p:cNvPr id="7" name="组合 6"/>
            <p:cNvGrpSpPr/>
            <p:nvPr/>
          </p:nvGrpSpPr>
          <p:grpSpPr>
            <a:xfrm>
              <a:off x="511175" y="349027"/>
              <a:ext cx="432048" cy="248196"/>
              <a:chOff x="251520" y="267147"/>
              <a:chExt cx="501392" cy="288032"/>
            </a:xfrm>
            <a:solidFill>
              <a:srgbClr val="224184"/>
            </a:solidFill>
          </p:grpSpPr>
          <p:sp>
            <p:nvSpPr>
              <p:cNvPr id="9" name="燕尾形 8"/>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10" name="燕尾形 9"/>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11" name="文本框 10"/>
            <p:cNvSpPr txBox="1"/>
            <p:nvPr/>
          </p:nvSpPr>
          <p:spPr>
            <a:xfrm>
              <a:off x="899795" y="214536"/>
              <a:ext cx="3394710" cy="475615"/>
            </a:xfrm>
            <a:prstGeom prst="rect">
              <a:avLst/>
            </a:prstGeom>
            <a:noFill/>
          </p:spPr>
          <p:txBody>
            <a:bodyPr wrap="square" rtlCol="0" anchor="t">
              <a:spAutoFit/>
            </a:bodyPr>
            <a:lstStyle/>
            <a:p>
              <a:pPr algn="l">
                <a:lnSpc>
                  <a:spcPct val="100000"/>
                </a:lnSpc>
              </a:pPr>
              <a:r>
                <a:rPr lang="zh-CN" altLang="en-US" sz="2500" b="1" dirty="0" smtClean="0">
                  <a:solidFill>
                    <a:srgbClr val="224184"/>
                  </a:solidFill>
                  <a:latin typeface="微软雅黑" panose="020B0503020204020204" charset="-122"/>
                  <a:ea typeface="微软雅黑" panose="020B0503020204020204" charset="-122"/>
                  <a:sym typeface="+mn-ea"/>
                </a:rPr>
                <a:t>防台风措施</a:t>
              </a:r>
              <a:endParaRPr lang="zh-CN" altLang="en-US" sz="2500" b="1" dirty="0" smtClean="0">
                <a:solidFill>
                  <a:srgbClr val="224184"/>
                </a:solidFill>
                <a:latin typeface="微软雅黑" panose="020B0503020204020204" charset="-122"/>
                <a:ea typeface="微软雅黑" panose="020B0503020204020204" charset="-122"/>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5652259" y="0"/>
            <a:ext cx="3486661" cy="5143500"/>
            <a:chOff x="5657339" y="0"/>
            <a:chExt cx="3486661" cy="5143500"/>
          </a:xfrm>
        </p:grpSpPr>
        <p:sp>
          <p:nvSpPr>
            <p:cNvPr id="15" name="矩形 14"/>
            <p:cNvSpPr/>
            <p:nvPr/>
          </p:nvSpPr>
          <p:spPr>
            <a:xfrm>
              <a:off x="5940152" y="0"/>
              <a:ext cx="3203848" cy="5143500"/>
            </a:xfrm>
            <a:prstGeom prst="rect">
              <a:avLst/>
            </a:prstGeom>
            <a:solidFill>
              <a:srgbClr val="224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70" name="Picture 2" descr="C:\Users\Administrator\Desktop\155626ggytyp3g8eyby3zy.jpg"/>
            <p:cNvPicPr>
              <a:picLocks noChangeAspect="1" noChangeArrowheads="1"/>
            </p:cNvPicPr>
            <p:nvPr/>
          </p:nvPicPr>
          <p:blipFill>
            <a:blip r:embed="rId1"/>
            <a:srcRect l="36350" t="-210" r="17916" b="210"/>
            <a:stretch>
              <a:fillRect/>
            </a:stretch>
          </p:blipFill>
          <p:spPr bwMode="auto">
            <a:xfrm>
              <a:off x="5657339" y="60960"/>
              <a:ext cx="3444628" cy="5021582"/>
            </a:xfrm>
            <a:prstGeom prst="rect">
              <a:avLst/>
            </a:prstGeom>
            <a:noFill/>
          </p:spPr>
        </p:pic>
      </p:grpSp>
      <p:grpSp>
        <p:nvGrpSpPr>
          <p:cNvPr id="6" name="组合 5"/>
          <p:cNvGrpSpPr/>
          <p:nvPr/>
        </p:nvGrpSpPr>
        <p:grpSpPr>
          <a:xfrm>
            <a:off x="287655" y="117475"/>
            <a:ext cx="1677670" cy="1386840"/>
            <a:chOff x="434" y="241"/>
            <a:chExt cx="2642" cy="2184"/>
          </a:xfrm>
        </p:grpSpPr>
        <p:sp>
          <p:nvSpPr>
            <p:cNvPr id="5" name="文本框 4"/>
            <p:cNvSpPr txBox="1"/>
            <p:nvPr/>
          </p:nvSpPr>
          <p:spPr>
            <a:xfrm>
              <a:off x="434" y="241"/>
              <a:ext cx="1516" cy="2184"/>
            </a:xfrm>
            <a:prstGeom prst="rect">
              <a:avLst/>
            </a:prstGeom>
            <a:noFill/>
          </p:spPr>
          <p:txBody>
            <a:bodyPr wrap="none" rtlCol="0" anchor="t">
              <a:spAutoFit/>
            </a:bodyPr>
            <a:lstStyle/>
            <a:p>
              <a:r>
                <a:rPr lang="en-US" altLang="zh-CN" sz="8500" dirty="0">
                  <a:solidFill>
                    <a:schemeClr val="tx1">
                      <a:lumMod val="75000"/>
                      <a:lumOff val="25000"/>
                    </a:schemeClr>
                  </a:solidFill>
                  <a:latin typeface="Arial" panose="020B0604020202020204" pitchFamily="34" charset="0"/>
                  <a:ea typeface="微软雅黑" panose="020B0503020204020204" charset="-122"/>
                </a:rPr>
                <a:t>C</a:t>
              </a:r>
              <a:endParaRPr lang="en-US" altLang="zh-CN" sz="8500" dirty="0">
                <a:solidFill>
                  <a:schemeClr val="tx1">
                    <a:lumMod val="75000"/>
                    <a:lumOff val="25000"/>
                  </a:schemeClr>
                </a:solidFill>
                <a:latin typeface="Arial" panose="020B0604020202020204" pitchFamily="34" charset="0"/>
                <a:ea typeface="微软雅黑" panose="020B0503020204020204" charset="-122"/>
              </a:endParaRPr>
            </a:p>
          </p:txBody>
        </p:sp>
        <p:sp>
          <p:nvSpPr>
            <p:cNvPr id="3" name="文本框 2"/>
            <p:cNvSpPr txBox="1"/>
            <p:nvPr/>
          </p:nvSpPr>
          <p:spPr>
            <a:xfrm>
              <a:off x="906" y="837"/>
              <a:ext cx="648" cy="1038"/>
            </a:xfrm>
            <a:prstGeom prst="rect">
              <a:avLst/>
            </a:prstGeom>
            <a:noFill/>
          </p:spPr>
          <p:txBody>
            <a:bodyPr wrap="none" rtlCol="0" anchor="t">
              <a:spAutoFit/>
            </a:bodyPr>
            <a:lstStyle/>
            <a:p>
              <a:r>
                <a:rPr lang="zh-CN" altLang="en-US" b="1">
                  <a:solidFill>
                    <a:schemeClr val="tx1">
                      <a:lumMod val="65000"/>
                      <a:lumOff val="35000"/>
                    </a:schemeClr>
                  </a:solidFill>
                  <a:latin typeface="微软雅黑" panose="020B0503020204020204" charset="-122"/>
                  <a:ea typeface="微软雅黑" panose="020B0503020204020204" charset="-122"/>
                  <a:sym typeface="+mn-ea"/>
                </a:rPr>
                <a:t>目</a:t>
              </a:r>
              <a:endParaRPr lang="zh-CN" altLang="en-US" b="1">
                <a:solidFill>
                  <a:schemeClr val="tx1">
                    <a:lumMod val="65000"/>
                    <a:lumOff val="35000"/>
                  </a:schemeClr>
                </a:solidFill>
                <a:latin typeface="微软雅黑" panose="020B0503020204020204" charset="-122"/>
                <a:ea typeface="微软雅黑" panose="020B0503020204020204" charset="-122"/>
                <a:sym typeface="+mn-ea"/>
              </a:endParaRPr>
            </a:p>
            <a:p>
              <a:r>
                <a:rPr lang="zh-CN" altLang="en-US" b="1">
                  <a:solidFill>
                    <a:schemeClr val="tx1">
                      <a:lumMod val="65000"/>
                      <a:lumOff val="35000"/>
                    </a:schemeClr>
                  </a:solidFill>
                  <a:latin typeface="微软雅黑" panose="020B0503020204020204" charset="-122"/>
                  <a:ea typeface="微软雅黑" panose="020B0503020204020204" charset="-122"/>
                  <a:sym typeface="+mn-ea"/>
                </a:rPr>
                <a:t>录</a:t>
              </a:r>
              <a:endParaRPr lang="zh-CN" altLang="en-US"/>
            </a:p>
          </p:txBody>
        </p:sp>
        <p:sp>
          <p:nvSpPr>
            <p:cNvPr id="4" name="文本框 3"/>
            <p:cNvSpPr txBox="1"/>
            <p:nvPr/>
          </p:nvSpPr>
          <p:spPr>
            <a:xfrm>
              <a:off x="1398" y="1017"/>
              <a:ext cx="1679" cy="580"/>
            </a:xfrm>
            <a:prstGeom prst="rect">
              <a:avLst/>
            </a:prstGeom>
            <a:noFill/>
          </p:spPr>
          <p:txBody>
            <a:bodyPr wrap="none" rtlCol="0" anchor="t">
              <a:spAutoFit/>
            </a:bodyPr>
            <a:lstStyle/>
            <a:p>
              <a:r>
                <a:rPr lang="en-US" altLang="zh-CN">
                  <a:solidFill>
                    <a:schemeClr val="tx1">
                      <a:lumMod val="65000"/>
                      <a:lumOff val="35000"/>
                    </a:schemeClr>
                  </a:solidFill>
                  <a:latin typeface="微软雅黑" panose="020B0503020204020204" charset="-122"/>
                  <a:ea typeface="微软雅黑" panose="020B0503020204020204" charset="-122"/>
                </a:rPr>
                <a:t>ONTENTS</a:t>
              </a:r>
              <a:endParaRPr lang="en-US" altLang="zh-CN">
                <a:solidFill>
                  <a:schemeClr val="tx1">
                    <a:lumMod val="65000"/>
                    <a:lumOff val="35000"/>
                  </a:schemeClr>
                </a:solidFill>
                <a:latin typeface="微软雅黑" panose="020B0503020204020204" charset="-122"/>
                <a:ea typeface="微软雅黑" panose="020B0503020204020204" charset="-122"/>
              </a:endParaRPr>
            </a:p>
          </p:txBody>
        </p:sp>
      </p:grpSp>
      <p:cxnSp>
        <p:nvCxnSpPr>
          <p:cNvPr id="7" name="直接连接符 6"/>
          <p:cNvCxnSpPr/>
          <p:nvPr/>
        </p:nvCxnSpPr>
        <p:spPr>
          <a:xfrm>
            <a:off x="480695" y="2566670"/>
            <a:ext cx="3731260" cy="571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512445" y="2331085"/>
            <a:ext cx="962025" cy="1264285"/>
            <a:chOff x="1031" y="3671"/>
            <a:chExt cx="1515" cy="1991"/>
          </a:xfrm>
        </p:grpSpPr>
        <p:grpSp>
          <p:nvGrpSpPr>
            <p:cNvPr id="10" name="组合 9"/>
            <p:cNvGrpSpPr/>
            <p:nvPr/>
          </p:nvGrpSpPr>
          <p:grpSpPr>
            <a:xfrm>
              <a:off x="1031" y="3671"/>
              <a:ext cx="868" cy="740"/>
              <a:chOff x="1122" y="3774"/>
              <a:chExt cx="732" cy="624"/>
            </a:xfrm>
          </p:grpSpPr>
          <p:sp>
            <p:nvSpPr>
              <p:cNvPr id="8" name="椭圆 7"/>
              <p:cNvSpPr/>
              <p:nvPr/>
            </p:nvSpPr>
            <p:spPr>
              <a:xfrm>
                <a:off x="1176" y="3774"/>
                <a:ext cx="624" cy="62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文本框 8"/>
              <p:cNvSpPr txBox="1"/>
              <p:nvPr/>
            </p:nvSpPr>
            <p:spPr>
              <a:xfrm>
                <a:off x="1122" y="3852"/>
                <a:ext cx="732" cy="468"/>
              </a:xfrm>
              <a:prstGeom prst="rect">
                <a:avLst/>
              </a:prstGeom>
              <a:noFill/>
            </p:spPr>
            <p:txBody>
              <a:bodyPr wrap="square" rtlCol="0" anchor="t">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01</a:t>
                </a:r>
                <a:endParaRPr lang="en-US" altLang="zh-CN" sz="1600" b="1" dirty="0">
                  <a:solidFill>
                    <a:schemeClr val="bg1"/>
                  </a:solidFill>
                  <a:latin typeface="微软雅黑" panose="020B0503020204020204" charset="-122"/>
                  <a:ea typeface="微软雅黑" panose="020B0503020204020204" charset="-122"/>
                  <a:sym typeface="+mn-ea"/>
                </a:endParaRPr>
              </a:p>
            </p:txBody>
          </p:sp>
        </p:grpSp>
        <p:cxnSp>
          <p:nvCxnSpPr>
            <p:cNvPr id="11" name="直接连接符 10"/>
            <p:cNvCxnSpPr/>
            <p:nvPr/>
          </p:nvCxnSpPr>
          <p:spPr>
            <a:xfrm>
              <a:off x="1465" y="4579"/>
              <a:ext cx="0" cy="1083"/>
            </a:xfrm>
            <a:prstGeom prst="line">
              <a:avLst/>
            </a:prstGeom>
            <a:ln w="952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61" y="5124"/>
              <a:ext cx="1085" cy="533"/>
            </a:xfrm>
            <a:prstGeom prst="rect">
              <a:avLst/>
            </a:prstGeom>
            <a:noFill/>
          </p:spPr>
          <p:txBody>
            <a:bodyPr wrap="square" rtlCol="0" anchor="t">
              <a:spAutoFit/>
            </a:bodyPr>
            <a:lstStyle/>
            <a:p>
              <a:pPr algn="l"/>
              <a:r>
                <a:rPr lang="zh-CN" altLang="zh-CN" sz="1600" b="1" dirty="0">
                  <a:solidFill>
                    <a:schemeClr val="bg1">
                      <a:lumMod val="50000"/>
                    </a:schemeClr>
                  </a:solidFill>
                  <a:latin typeface="微软雅黑" panose="020B0503020204020204" charset="-122"/>
                  <a:ea typeface="微软雅黑" panose="020B0503020204020204" charset="-122"/>
                  <a:sym typeface="+mn-ea"/>
                </a:rPr>
                <a:t>前言</a:t>
              </a:r>
              <a:endParaRPr lang="zh-CN" altLang="zh-CN" sz="1600" b="1" dirty="0">
                <a:solidFill>
                  <a:schemeClr val="bg1">
                    <a:lumMod val="50000"/>
                  </a:schemeClr>
                </a:solidFill>
                <a:latin typeface="微软雅黑" panose="020B0503020204020204" charset="-122"/>
                <a:ea typeface="微软雅黑" panose="020B0503020204020204" charset="-122"/>
                <a:sym typeface="+mn-ea"/>
              </a:endParaRPr>
            </a:p>
          </p:txBody>
        </p:sp>
      </p:grpSp>
      <p:grpSp>
        <p:nvGrpSpPr>
          <p:cNvPr id="23" name="组合 22"/>
          <p:cNvGrpSpPr/>
          <p:nvPr/>
        </p:nvGrpSpPr>
        <p:grpSpPr>
          <a:xfrm>
            <a:off x="1565910" y="1361440"/>
            <a:ext cx="2388324" cy="1439545"/>
            <a:chOff x="1031" y="2144"/>
            <a:chExt cx="3766" cy="2267"/>
          </a:xfrm>
        </p:grpSpPr>
        <p:grpSp>
          <p:nvGrpSpPr>
            <p:cNvPr id="24" name="组合 23"/>
            <p:cNvGrpSpPr/>
            <p:nvPr/>
          </p:nvGrpSpPr>
          <p:grpSpPr>
            <a:xfrm>
              <a:off x="1031" y="3671"/>
              <a:ext cx="868" cy="740"/>
              <a:chOff x="1122" y="3774"/>
              <a:chExt cx="732" cy="624"/>
            </a:xfrm>
          </p:grpSpPr>
          <p:sp>
            <p:nvSpPr>
              <p:cNvPr id="25" name="椭圆 24"/>
              <p:cNvSpPr/>
              <p:nvPr/>
            </p:nvSpPr>
            <p:spPr>
              <a:xfrm>
                <a:off x="1176" y="3774"/>
                <a:ext cx="624" cy="62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文本框 25"/>
              <p:cNvSpPr txBox="1"/>
              <p:nvPr/>
            </p:nvSpPr>
            <p:spPr>
              <a:xfrm>
                <a:off x="1122" y="3852"/>
                <a:ext cx="732" cy="468"/>
              </a:xfrm>
              <a:prstGeom prst="rect">
                <a:avLst/>
              </a:prstGeom>
              <a:noFill/>
            </p:spPr>
            <p:txBody>
              <a:bodyPr wrap="square" rtlCol="0" anchor="t">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02</a:t>
                </a:r>
                <a:endParaRPr lang="en-US" altLang="zh-CN" sz="1600" b="1" dirty="0">
                  <a:solidFill>
                    <a:schemeClr val="bg1"/>
                  </a:solidFill>
                  <a:latin typeface="微软雅黑" panose="020B0503020204020204" charset="-122"/>
                  <a:ea typeface="微软雅黑" panose="020B0503020204020204" charset="-122"/>
                  <a:sym typeface="+mn-ea"/>
                </a:endParaRPr>
              </a:p>
            </p:txBody>
          </p:sp>
        </p:grpSp>
        <p:cxnSp>
          <p:nvCxnSpPr>
            <p:cNvPr id="27" name="直接连接符 26"/>
            <p:cNvCxnSpPr/>
            <p:nvPr/>
          </p:nvCxnSpPr>
          <p:spPr>
            <a:xfrm>
              <a:off x="1477" y="2432"/>
              <a:ext cx="0" cy="1083"/>
            </a:xfrm>
            <a:prstGeom prst="line">
              <a:avLst/>
            </a:prstGeom>
            <a:ln w="952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496" y="2144"/>
              <a:ext cx="3301" cy="1307"/>
            </a:xfrm>
            <a:prstGeom prst="rect">
              <a:avLst/>
            </a:prstGeom>
            <a:noFill/>
          </p:spPr>
          <p:txBody>
            <a:bodyPr wrap="square" rtlCol="0" anchor="t">
              <a:spAutoFit/>
            </a:bodyPr>
            <a:lstStyle/>
            <a:p>
              <a:pPr algn="l">
                <a:lnSpc>
                  <a:spcPct val="150000"/>
                </a:lnSpc>
              </a:pPr>
              <a:r>
                <a:rPr lang="zh-CN" altLang="en-US" sz="1600" b="1" dirty="0" smtClean="0">
                  <a:solidFill>
                    <a:srgbClr val="224184"/>
                  </a:solidFill>
                  <a:latin typeface="微软雅黑" panose="020B0503020204020204" charset="-122"/>
                  <a:ea typeface="微软雅黑" panose="020B0503020204020204" charset="-122"/>
                  <a:cs typeface="微软雅黑" panose="020B0503020204020204" charset="-122"/>
                  <a:sym typeface="+mn-ea"/>
                </a:rPr>
                <a:t>加强全员应急管理  提升防灾减灾能力</a:t>
              </a:r>
              <a:endParaRPr lang="zh-CN" altLang="zh-CN" sz="1600" b="1" dirty="0">
                <a:solidFill>
                  <a:schemeClr val="bg1">
                    <a:lumMod val="50000"/>
                  </a:schemeClr>
                </a:solidFill>
                <a:latin typeface="微软雅黑" panose="020B0503020204020204" charset="-122"/>
                <a:ea typeface="微软雅黑" panose="020B0503020204020204" charset="-122"/>
                <a:sym typeface="+mn-ea"/>
              </a:endParaRPr>
            </a:p>
          </p:txBody>
        </p:sp>
      </p:grpSp>
      <p:grpSp>
        <p:nvGrpSpPr>
          <p:cNvPr id="29" name="组合 28"/>
          <p:cNvGrpSpPr/>
          <p:nvPr/>
        </p:nvGrpSpPr>
        <p:grpSpPr>
          <a:xfrm>
            <a:off x="2698115" y="2331085"/>
            <a:ext cx="1873917" cy="1264285"/>
            <a:chOff x="1031" y="3671"/>
            <a:chExt cx="2953" cy="1991"/>
          </a:xfrm>
        </p:grpSpPr>
        <p:grpSp>
          <p:nvGrpSpPr>
            <p:cNvPr id="30" name="组合 29"/>
            <p:cNvGrpSpPr/>
            <p:nvPr/>
          </p:nvGrpSpPr>
          <p:grpSpPr>
            <a:xfrm>
              <a:off x="1031" y="3671"/>
              <a:ext cx="868" cy="740"/>
              <a:chOff x="1122" y="3774"/>
              <a:chExt cx="732" cy="624"/>
            </a:xfrm>
          </p:grpSpPr>
          <p:sp>
            <p:nvSpPr>
              <p:cNvPr id="31" name="椭圆 30"/>
              <p:cNvSpPr/>
              <p:nvPr/>
            </p:nvSpPr>
            <p:spPr>
              <a:xfrm>
                <a:off x="1176" y="3774"/>
                <a:ext cx="624" cy="624"/>
              </a:xfrm>
              <a:prstGeom prst="ellipse">
                <a:avLst/>
              </a:prstGeom>
              <a:solidFill>
                <a:srgbClr val="224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2" name="文本框 31"/>
              <p:cNvSpPr txBox="1"/>
              <p:nvPr/>
            </p:nvSpPr>
            <p:spPr>
              <a:xfrm>
                <a:off x="1122" y="3852"/>
                <a:ext cx="732" cy="468"/>
              </a:xfrm>
              <a:prstGeom prst="rect">
                <a:avLst/>
              </a:prstGeom>
              <a:noFill/>
            </p:spPr>
            <p:txBody>
              <a:bodyPr wrap="square" rtlCol="0" anchor="t">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03</a:t>
                </a:r>
                <a:endParaRPr lang="en-US" altLang="zh-CN" sz="1600" b="1" dirty="0">
                  <a:solidFill>
                    <a:schemeClr val="bg1"/>
                  </a:solidFill>
                  <a:latin typeface="微软雅黑" panose="020B0503020204020204" charset="-122"/>
                  <a:ea typeface="微软雅黑" panose="020B0503020204020204" charset="-122"/>
                  <a:sym typeface="+mn-ea"/>
                </a:endParaRPr>
              </a:p>
            </p:txBody>
          </p:sp>
        </p:grpSp>
        <p:cxnSp>
          <p:nvCxnSpPr>
            <p:cNvPr id="33" name="直接连接符 32"/>
            <p:cNvCxnSpPr/>
            <p:nvPr/>
          </p:nvCxnSpPr>
          <p:spPr>
            <a:xfrm>
              <a:off x="1465" y="4579"/>
              <a:ext cx="0" cy="1083"/>
            </a:xfrm>
            <a:prstGeom prst="line">
              <a:avLst/>
            </a:prstGeom>
            <a:ln w="952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1461" y="5124"/>
              <a:ext cx="2523" cy="531"/>
            </a:xfrm>
            <a:prstGeom prst="rect">
              <a:avLst/>
            </a:prstGeom>
            <a:noFill/>
          </p:spPr>
          <p:txBody>
            <a:bodyPr wrap="square" rtlCol="0" anchor="t">
              <a:spAutoFit/>
            </a:bodyPr>
            <a:lstStyle/>
            <a:p>
              <a:pPr algn="l"/>
              <a:r>
                <a:rPr lang="zh-CN" altLang="en-US" sz="1600" b="1" dirty="0">
                  <a:solidFill>
                    <a:srgbClr val="224184"/>
                  </a:solidFill>
                  <a:latin typeface="微软雅黑" panose="020B0503020204020204" charset="-122"/>
                  <a:ea typeface="微软雅黑" panose="020B0503020204020204" charset="-122"/>
                  <a:sym typeface="+mn-ea"/>
                </a:rPr>
                <a:t>应对灾难</a:t>
              </a:r>
              <a:endParaRPr lang="zh-CN" altLang="en-US" sz="1600" b="1" dirty="0">
                <a:solidFill>
                  <a:srgbClr val="224184"/>
                </a:solidFill>
                <a:latin typeface="微软雅黑" panose="020B0503020204020204" charset="-122"/>
                <a:ea typeface="微软雅黑" panose="020B0503020204020204" charset="-122"/>
                <a:sym typeface="+mn-ea"/>
              </a:endParaRPr>
            </a:p>
          </p:txBody>
        </p:sp>
      </p:grpSp>
      <p:pic>
        <p:nvPicPr>
          <p:cNvPr id="2" name="图片 1" descr="〔微信公众号：安全生产管理〕二维码（浅黄）"/>
          <p:cNvPicPr>
            <a:picLocks noChangeAspect="1"/>
          </p:cNvPicPr>
          <p:nvPr/>
        </p:nvPicPr>
        <p:blipFill>
          <a:blip r:embed="rId2"/>
          <a:stretch>
            <a:fillRect/>
          </a:stretch>
        </p:blipFill>
        <p:spPr>
          <a:xfrm>
            <a:off x="8462010" y="74930"/>
            <a:ext cx="635000" cy="635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290">
                                          <p:stCondLst>
                                            <p:cond delay="0"/>
                                          </p:stCondLst>
                                        </p:cTn>
                                        <p:tgtEl>
                                          <p:spTgt spid="6"/>
                                        </p:tgtEl>
                                      </p:cBhvr>
                                    </p:animEffect>
                                    <p:anim calcmode="lin" valueType="num">
                                      <p:cBhvr>
                                        <p:cTn id="14"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9" dur="13">
                                          <p:stCondLst>
                                            <p:cond delay="325"/>
                                          </p:stCondLst>
                                        </p:cTn>
                                        <p:tgtEl>
                                          <p:spTgt spid="6"/>
                                        </p:tgtEl>
                                      </p:cBhvr>
                                      <p:to x="100000" y="60000"/>
                                    </p:animScale>
                                    <p:animScale>
                                      <p:cBhvr>
                                        <p:cTn id="20" dur="83" decel="50000">
                                          <p:stCondLst>
                                            <p:cond delay="338"/>
                                          </p:stCondLst>
                                        </p:cTn>
                                        <p:tgtEl>
                                          <p:spTgt spid="6"/>
                                        </p:tgtEl>
                                      </p:cBhvr>
                                      <p:to x="100000" y="100000"/>
                                    </p:animScale>
                                    <p:animScale>
                                      <p:cBhvr>
                                        <p:cTn id="21" dur="13">
                                          <p:stCondLst>
                                            <p:cond delay="656"/>
                                          </p:stCondLst>
                                        </p:cTn>
                                        <p:tgtEl>
                                          <p:spTgt spid="6"/>
                                        </p:tgtEl>
                                      </p:cBhvr>
                                      <p:to x="100000" y="80000"/>
                                    </p:animScale>
                                    <p:animScale>
                                      <p:cBhvr>
                                        <p:cTn id="22" dur="83" decel="50000">
                                          <p:stCondLst>
                                            <p:cond delay="669"/>
                                          </p:stCondLst>
                                        </p:cTn>
                                        <p:tgtEl>
                                          <p:spTgt spid="6"/>
                                        </p:tgtEl>
                                      </p:cBhvr>
                                      <p:to x="100000" y="100000"/>
                                    </p:animScale>
                                    <p:animScale>
                                      <p:cBhvr>
                                        <p:cTn id="23" dur="13">
                                          <p:stCondLst>
                                            <p:cond delay="821"/>
                                          </p:stCondLst>
                                        </p:cTn>
                                        <p:tgtEl>
                                          <p:spTgt spid="6"/>
                                        </p:tgtEl>
                                      </p:cBhvr>
                                      <p:to x="100000" y="90000"/>
                                    </p:animScale>
                                    <p:animScale>
                                      <p:cBhvr>
                                        <p:cTn id="24" dur="83" decel="50000">
                                          <p:stCondLst>
                                            <p:cond delay="834"/>
                                          </p:stCondLst>
                                        </p:cTn>
                                        <p:tgtEl>
                                          <p:spTgt spid="6"/>
                                        </p:tgtEl>
                                      </p:cBhvr>
                                      <p:to x="100000" y="100000"/>
                                    </p:animScale>
                                    <p:animScale>
                                      <p:cBhvr>
                                        <p:cTn id="25" dur="13">
                                          <p:stCondLst>
                                            <p:cond delay="904"/>
                                          </p:stCondLst>
                                        </p:cTn>
                                        <p:tgtEl>
                                          <p:spTgt spid="6"/>
                                        </p:tgtEl>
                                      </p:cBhvr>
                                      <p:to x="100000" y="95000"/>
                                    </p:animScale>
                                    <p:animScale>
                                      <p:cBhvr>
                                        <p:cTn id="26" dur="83" decel="50000">
                                          <p:stCondLst>
                                            <p:cond delay="917"/>
                                          </p:stCondLst>
                                        </p:cTn>
                                        <p:tgtEl>
                                          <p:spTgt spid="6"/>
                                        </p:tgtEl>
                                      </p:cBhvr>
                                      <p:to x="100000" y="100000"/>
                                    </p:animScale>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2500"/>
                            </p:stCondLst>
                            <p:childTnLst>
                              <p:par>
                                <p:cTn id="32" presetID="22" presetClass="entr" presetSubtype="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par>
                          <p:cTn id="35" fill="hold">
                            <p:stCondLst>
                              <p:cond delay="3000"/>
                            </p:stCondLst>
                            <p:childTnLst>
                              <p:par>
                                <p:cTn id="36" presetID="22" presetClass="entr" presetSubtype="4"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5657339" y="0"/>
            <a:ext cx="3486661" cy="5143500"/>
            <a:chOff x="5657339" y="0"/>
            <a:chExt cx="3486661" cy="5143500"/>
          </a:xfrm>
        </p:grpSpPr>
        <p:sp>
          <p:nvSpPr>
            <p:cNvPr id="15" name="矩形 14"/>
            <p:cNvSpPr/>
            <p:nvPr/>
          </p:nvSpPr>
          <p:spPr>
            <a:xfrm>
              <a:off x="5940152" y="0"/>
              <a:ext cx="3203848" cy="5143500"/>
            </a:xfrm>
            <a:prstGeom prst="rect">
              <a:avLst/>
            </a:prstGeom>
            <a:solidFill>
              <a:srgbClr val="224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70" name="Picture 2" descr="C:\Users\Administrator\Desktop\155626ggytyp3g8eyby3zy.jpg"/>
            <p:cNvPicPr>
              <a:picLocks noChangeAspect="1" noChangeArrowheads="1"/>
            </p:cNvPicPr>
            <p:nvPr/>
          </p:nvPicPr>
          <p:blipFill>
            <a:blip r:embed="rId1"/>
            <a:srcRect l="36350" t="-210" r="17916" b="210"/>
            <a:stretch>
              <a:fillRect/>
            </a:stretch>
          </p:blipFill>
          <p:spPr bwMode="auto">
            <a:xfrm>
              <a:off x="5657339" y="60960"/>
              <a:ext cx="3444628" cy="5021582"/>
            </a:xfrm>
            <a:prstGeom prst="rect">
              <a:avLst/>
            </a:prstGeom>
            <a:noFill/>
          </p:spPr>
        </p:pic>
      </p:grpSp>
      <p:grpSp>
        <p:nvGrpSpPr>
          <p:cNvPr id="6" name="组合 5"/>
          <p:cNvGrpSpPr/>
          <p:nvPr/>
        </p:nvGrpSpPr>
        <p:grpSpPr>
          <a:xfrm>
            <a:off x="287655" y="117475"/>
            <a:ext cx="1677670" cy="1386840"/>
            <a:chOff x="434" y="241"/>
            <a:chExt cx="2642" cy="2184"/>
          </a:xfrm>
        </p:grpSpPr>
        <p:sp>
          <p:nvSpPr>
            <p:cNvPr id="5" name="文本框 4"/>
            <p:cNvSpPr txBox="1"/>
            <p:nvPr/>
          </p:nvSpPr>
          <p:spPr>
            <a:xfrm>
              <a:off x="434" y="241"/>
              <a:ext cx="1516" cy="2184"/>
            </a:xfrm>
            <a:prstGeom prst="rect">
              <a:avLst/>
            </a:prstGeom>
            <a:noFill/>
          </p:spPr>
          <p:txBody>
            <a:bodyPr wrap="none" rtlCol="0" anchor="t">
              <a:spAutoFit/>
            </a:bodyPr>
            <a:lstStyle/>
            <a:p>
              <a:r>
                <a:rPr lang="en-US" altLang="zh-CN" sz="8500" dirty="0">
                  <a:solidFill>
                    <a:schemeClr val="tx1">
                      <a:lumMod val="75000"/>
                      <a:lumOff val="25000"/>
                    </a:schemeClr>
                  </a:solidFill>
                  <a:latin typeface="Arial" panose="020B0604020202020204" pitchFamily="34" charset="0"/>
                  <a:ea typeface="微软雅黑" panose="020B0503020204020204" charset="-122"/>
                </a:rPr>
                <a:t>C</a:t>
              </a:r>
              <a:endParaRPr lang="en-US" altLang="zh-CN" sz="8500" dirty="0">
                <a:solidFill>
                  <a:schemeClr val="tx1">
                    <a:lumMod val="75000"/>
                    <a:lumOff val="25000"/>
                  </a:schemeClr>
                </a:solidFill>
                <a:latin typeface="Arial" panose="020B0604020202020204" pitchFamily="34" charset="0"/>
                <a:ea typeface="微软雅黑" panose="020B0503020204020204" charset="-122"/>
              </a:endParaRPr>
            </a:p>
          </p:txBody>
        </p:sp>
        <p:sp>
          <p:nvSpPr>
            <p:cNvPr id="3" name="文本框 2"/>
            <p:cNvSpPr txBox="1"/>
            <p:nvPr/>
          </p:nvSpPr>
          <p:spPr>
            <a:xfrm>
              <a:off x="906" y="837"/>
              <a:ext cx="648" cy="1038"/>
            </a:xfrm>
            <a:prstGeom prst="rect">
              <a:avLst/>
            </a:prstGeom>
            <a:noFill/>
          </p:spPr>
          <p:txBody>
            <a:bodyPr wrap="none" rtlCol="0" anchor="t">
              <a:spAutoFit/>
            </a:bodyPr>
            <a:lstStyle/>
            <a:p>
              <a:r>
                <a:rPr lang="zh-CN" altLang="en-US" b="1">
                  <a:solidFill>
                    <a:schemeClr val="tx1">
                      <a:lumMod val="65000"/>
                      <a:lumOff val="35000"/>
                    </a:schemeClr>
                  </a:solidFill>
                  <a:latin typeface="微软雅黑" panose="020B0503020204020204" charset="-122"/>
                  <a:ea typeface="微软雅黑" panose="020B0503020204020204" charset="-122"/>
                  <a:sym typeface="+mn-ea"/>
                </a:rPr>
                <a:t>目</a:t>
              </a:r>
              <a:endParaRPr lang="zh-CN" altLang="en-US" b="1">
                <a:solidFill>
                  <a:schemeClr val="tx1">
                    <a:lumMod val="65000"/>
                    <a:lumOff val="35000"/>
                  </a:schemeClr>
                </a:solidFill>
                <a:latin typeface="微软雅黑" panose="020B0503020204020204" charset="-122"/>
                <a:ea typeface="微软雅黑" panose="020B0503020204020204" charset="-122"/>
                <a:sym typeface="+mn-ea"/>
              </a:endParaRPr>
            </a:p>
            <a:p>
              <a:r>
                <a:rPr lang="zh-CN" altLang="en-US" b="1">
                  <a:solidFill>
                    <a:schemeClr val="tx1">
                      <a:lumMod val="65000"/>
                      <a:lumOff val="35000"/>
                    </a:schemeClr>
                  </a:solidFill>
                  <a:latin typeface="微软雅黑" panose="020B0503020204020204" charset="-122"/>
                  <a:ea typeface="微软雅黑" panose="020B0503020204020204" charset="-122"/>
                  <a:sym typeface="+mn-ea"/>
                </a:rPr>
                <a:t>录</a:t>
              </a:r>
              <a:endParaRPr lang="zh-CN" altLang="en-US"/>
            </a:p>
          </p:txBody>
        </p:sp>
        <p:sp>
          <p:nvSpPr>
            <p:cNvPr id="4" name="文本框 3"/>
            <p:cNvSpPr txBox="1"/>
            <p:nvPr/>
          </p:nvSpPr>
          <p:spPr>
            <a:xfrm>
              <a:off x="1398" y="1017"/>
              <a:ext cx="1679" cy="580"/>
            </a:xfrm>
            <a:prstGeom prst="rect">
              <a:avLst/>
            </a:prstGeom>
            <a:noFill/>
          </p:spPr>
          <p:txBody>
            <a:bodyPr wrap="none" rtlCol="0" anchor="t">
              <a:spAutoFit/>
            </a:bodyPr>
            <a:lstStyle/>
            <a:p>
              <a:r>
                <a:rPr lang="en-US" altLang="zh-CN">
                  <a:solidFill>
                    <a:schemeClr val="tx1">
                      <a:lumMod val="65000"/>
                      <a:lumOff val="35000"/>
                    </a:schemeClr>
                  </a:solidFill>
                  <a:latin typeface="微软雅黑" panose="020B0503020204020204" charset="-122"/>
                  <a:ea typeface="微软雅黑" panose="020B0503020204020204" charset="-122"/>
                </a:rPr>
                <a:t>ONTENTS</a:t>
              </a:r>
              <a:endParaRPr lang="en-US" altLang="zh-CN">
                <a:solidFill>
                  <a:schemeClr val="tx1">
                    <a:lumMod val="65000"/>
                    <a:lumOff val="35000"/>
                  </a:schemeClr>
                </a:solidFill>
                <a:latin typeface="微软雅黑" panose="020B0503020204020204" charset="-122"/>
                <a:ea typeface="微软雅黑" panose="020B0503020204020204" charset="-122"/>
              </a:endParaRPr>
            </a:p>
          </p:txBody>
        </p:sp>
      </p:grpSp>
      <p:cxnSp>
        <p:nvCxnSpPr>
          <p:cNvPr id="7" name="直接连接符 6"/>
          <p:cNvCxnSpPr/>
          <p:nvPr/>
        </p:nvCxnSpPr>
        <p:spPr>
          <a:xfrm>
            <a:off x="480695" y="2566670"/>
            <a:ext cx="3659505" cy="571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512445" y="2331085"/>
            <a:ext cx="962025" cy="1264285"/>
            <a:chOff x="1031" y="3671"/>
            <a:chExt cx="1515" cy="1991"/>
          </a:xfrm>
        </p:grpSpPr>
        <p:grpSp>
          <p:nvGrpSpPr>
            <p:cNvPr id="10" name="组合 9"/>
            <p:cNvGrpSpPr/>
            <p:nvPr/>
          </p:nvGrpSpPr>
          <p:grpSpPr>
            <a:xfrm>
              <a:off x="1031" y="3671"/>
              <a:ext cx="868" cy="740"/>
              <a:chOff x="1122" y="3774"/>
              <a:chExt cx="732" cy="624"/>
            </a:xfrm>
          </p:grpSpPr>
          <p:sp>
            <p:nvSpPr>
              <p:cNvPr id="8" name="椭圆 7"/>
              <p:cNvSpPr/>
              <p:nvPr/>
            </p:nvSpPr>
            <p:spPr>
              <a:xfrm>
                <a:off x="1176" y="3774"/>
                <a:ext cx="624" cy="624"/>
              </a:xfrm>
              <a:prstGeom prst="ellipse">
                <a:avLst/>
              </a:prstGeom>
              <a:solidFill>
                <a:srgbClr val="224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文本框 8"/>
              <p:cNvSpPr txBox="1"/>
              <p:nvPr/>
            </p:nvSpPr>
            <p:spPr>
              <a:xfrm>
                <a:off x="1122" y="3852"/>
                <a:ext cx="732" cy="468"/>
              </a:xfrm>
              <a:prstGeom prst="rect">
                <a:avLst/>
              </a:prstGeom>
              <a:noFill/>
            </p:spPr>
            <p:txBody>
              <a:bodyPr wrap="square" rtlCol="0" anchor="t">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01</a:t>
                </a:r>
                <a:endParaRPr lang="en-US" altLang="zh-CN" sz="1600" b="1" dirty="0">
                  <a:solidFill>
                    <a:schemeClr val="bg1"/>
                  </a:solidFill>
                  <a:latin typeface="微软雅黑" panose="020B0503020204020204" charset="-122"/>
                  <a:ea typeface="微软雅黑" panose="020B0503020204020204" charset="-122"/>
                  <a:sym typeface="+mn-ea"/>
                </a:endParaRPr>
              </a:p>
            </p:txBody>
          </p:sp>
        </p:grpSp>
        <p:cxnSp>
          <p:nvCxnSpPr>
            <p:cNvPr id="11" name="直接连接符 10"/>
            <p:cNvCxnSpPr/>
            <p:nvPr/>
          </p:nvCxnSpPr>
          <p:spPr>
            <a:xfrm>
              <a:off x="1465" y="4579"/>
              <a:ext cx="0" cy="1083"/>
            </a:xfrm>
            <a:prstGeom prst="line">
              <a:avLst/>
            </a:prstGeom>
            <a:ln w="952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61" y="5124"/>
              <a:ext cx="1085" cy="533"/>
            </a:xfrm>
            <a:prstGeom prst="rect">
              <a:avLst/>
            </a:prstGeom>
            <a:noFill/>
          </p:spPr>
          <p:txBody>
            <a:bodyPr wrap="square" rtlCol="0" anchor="t">
              <a:spAutoFit/>
            </a:bodyPr>
            <a:lstStyle/>
            <a:p>
              <a:pPr algn="l"/>
              <a:r>
                <a:rPr lang="zh-CN" altLang="zh-CN" sz="1600" b="1" dirty="0">
                  <a:solidFill>
                    <a:srgbClr val="224184"/>
                  </a:solidFill>
                  <a:latin typeface="微软雅黑" panose="020B0503020204020204" charset="-122"/>
                  <a:ea typeface="微软雅黑" panose="020B0503020204020204" charset="-122"/>
                  <a:sym typeface="+mn-ea"/>
                </a:rPr>
                <a:t>前言</a:t>
              </a:r>
              <a:endParaRPr lang="zh-CN" altLang="zh-CN" sz="1600" b="1" dirty="0">
                <a:solidFill>
                  <a:srgbClr val="224184"/>
                </a:solidFill>
                <a:latin typeface="微软雅黑" panose="020B0503020204020204" charset="-122"/>
                <a:ea typeface="微软雅黑" panose="020B0503020204020204" charset="-122"/>
                <a:sym typeface="+mn-ea"/>
              </a:endParaRPr>
            </a:p>
          </p:txBody>
        </p:sp>
      </p:grpSp>
      <p:grpSp>
        <p:nvGrpSpPr>
          <p:cNvPr id="23" name="组合 22"/>
          <p:cNvGrpSpPr/>
          <p:nvPr/>
        </p:nvGrpSpPr>
        <p:grpSpPr>
          <a:xfrm>
            <a:off x="1565910" y="1361440"/>
            <a:ext cx="2284319" cy="1439545"/>
            <a:chOff x="1031" y="2144"/>
            <a:chExt cx="3602" cy="2267"/>
          </a:xfrm>
        </p:grpSpPr>
        <p:grpSp>
          <p:nvGrpSpPr>
            <p:cNvPr id="24" name="组合 23"/>
            <p:cNvGrpSpPr/>
            <p:nvPr/>
          </p:nvGrpSpPr>
          <p:grpSpPr>
            <a:xfrm>
              <a:off x="1031" y="3671"/>
              <a:ext cx="868" cy="740"/>
              <a:chOff x="1122" y="3774"/>
              <a:chExt cx="732" cy="624"/>
            </a:xfrm>
          </p:grpSpPr>
          <p:sp>
            <p:nvSpPr>
              <p:cNvPr id="25" name="椭圆 24"/>
              <p:cNvSpPr/>
              <p:nvPr/>
            </p:nvSpPr>
            <p:spPr>
              <a:xfrm>
                <a:off x="1176" y="3774"/>
                <a:ext cx="624" cy="62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文本框 25"/>
              <p:cNvSpPr txBox="1"/>
              <p:nvPr/>
            </p:nvSpPr>
            <p:spPr>
              <a:xfrm>
                <a:off x="1122" y="3852"/>
                <a:ext cx="732" cy="468"/>
              </a:xfrm>
              <a:prstGeom prst="rect">
                <a:avLst/>
              </a:prstGeom>
              <a:noFill/>
            </p:spPr>
            <p:txBody>
              <a:bodyPr wrap="square" rtlCol="0" anchor="t">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02</a:t>
                </a:r>
                <a:endParaRPr lang="en-US" altLang="zh-CN" sz="1600" b="1" dirty="0">
                  <a:solidFill>
                    <a:schemeClr val="bg1"/>
                  </a:solidFill>
                  <a:latin typeface="微软雅黑" panose="020B0503020204020204" charset="-122"/>
                  <a:ea typeface="微软雅黑" panose="020B0503020204020204" charset="-122"/>
                  <a:sym typeface="+mn-ea"/>
                </a:endParaRPr>
              </a:p>
            </p:txBody>
          </p:sp>
        </p:grpSp>
        <p:cxnSp>
          <p:nvCxnSpPr>
            <p:cNvPr id="27" name="直接连接符 26"/>
            <p:cNvCxnSpPr/>
            <p:nvPr/>
          </p:nvCxnSpPr>
          <p:spPr>
            <a:xfrm>
              <a:off x="1477" y="2432"/>
              <a:ext cx="0" cy="1083"/>
            </a:xfrm>
            <a:prstGeom prst="line">
              <a:avLst/>
            </a:prstGeom>
            <a:ln w="952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496" y="2144"/>
              <a:ext cx="3137" cy="1307"/>
            </a:xfrm>
            <a:prstGeom prst="rect">
              <a:avLst/>
            </a:prstGeom>
            <a:noFill/>
          </p:spPr>
          <p:txBody>
            <a:bodyPr wrap="square" rtlCol="0" anchor="t">
              <a:spAutoFit/>
            </a:bodyPr>
            <a:lstStyle/>
            <a:p>
              <a:pPr algn="l">
                <a:lnSpc>
                  <a:spcPct val="150000"/>
                </a:lnSpc>
              </a:pPr>
              <a:r>
                <a:rPr lang="zh-CN" altLang="en-US" sz="1600" b="1" dirty="0" smtClean="0">
                  <a:solidFill>
                    <a:srgbClr val="A1A1A1"/>
                  </a:solidFill>
                  <a:latin typeface="微软雅黑" panose="020B0503020204020204" charset="-122"/>
                  <a:ea typeface="微软雅黑" panose="020B0503020204020204" charset="-122"/>
                  <a:cs typeface="微软雅黑" panose="020B0503020204020204" charset="-122"/>
                  <a:sym typeface="+mn-ea"/>
                </a:rPr>
                <a:t>加强全员应急管理 </a:t>
              </a:r>
              <a:endParaRPr lang="zh-CN" altLang="en-US" sz="1600" b="1" dirty="0" smtClean="0">
                <a:solidFill>
                  <a:srgbClr val="A1A1A1"/>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b="1" dirty="0" smtClean="0">
                  <a:solidFill>
                    <a:srgbClr val="A1A1A1"/>
                  </a:solidFill>
                  <a:latin typeface="微软雅黑" panose="020B0503020204020204" charset="-122"/>
                  <a:ea typeface="微软雅黑" panose="020B0503020204020204" charset="-122"/>
                  <a:cs typeface="微软雅黑" panose="020B0503020204020204" charset="-122"/>
                  <a:sym typeface="+mn-ea"/>
                </a:rPr>
                <a:t>提升防灾减灾能力</a:t>
              </a:r>
              <a:endParaRPr lang="zh-CN" altLang="en-US" sz="1600" b="1" dirty="0" smtClean="0">
                <a:solidFill>
                  <a:srgbClr val="A1A1A1"/>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29" name="组合 28"/>
          <p:cNvGrpSpPr/>
          <p:nvPr/>
        </p:nvGrpSpPr>
        <p:grpSpPr>
          <a:xfrm>
            <a:off x="2698115" y="2331085"/>
            <a:ext cx="1801574" cy="1264285"/>
            <a:chOff x="1031" y="3671"/>
            <a:chExt cx="2839" cy="1991"/>
          </a:xfrm>
        </p:grpSpPr>
        <p:grpSp>
          <p:nvGrpSpPr>
            <p:cNvPr id="30" name="组合 29"/>
            <p:cNvGrpSpPr/>
            <p:nvPr/>
          </p:nvGrpSpPr>
          <p:grpSpPr>
            <a:xfrm>
              <a:off x="1031" y="3671"/>
              <a:ext cx="868" cy="740"/>
              <a:chOff x="1122" y="3774"/>
              <a:chExt cx="732" cy="624"/>
            </a:xfrm>
          </p:grpSpPr>
          <p:sp>
            <p:nvSpPr>
              <p:cNvPr id="31" name="椭圆 30"/>
              <p:cNvSpPr/>
              <p:nvPr/>
            </p:nvSpPr>
            <p:spPr>
              <a:xfrm>
                <a:off x="1176" y="3774"/>
                <a:ext cx="624" cy="62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2" name="文本框 31"/>
              <p:cNvSpPr txBox="1"/>
              <p:nvPr/>
            </p:nvSpPr>
            <p:spPr>
              <a:xfrm>
                <a:off x="1122" y="3852"/>
                <a:ext cx="732" cy="468"/>
              </a:xfrm>
              <a:prstGeom prst="rect">
                <a:avLst/>
              </a:prstGeom>
              <a:noFill/>
            </p:spPr>
            <p:txBody>
              <a:bodyPr wrap="square" rtlCol="0" anchor="t">
                <a:spAutoFit/>
              </a:bodyPr>
              <a:lstStyle/>
              <a:p>
                <a:pPr algn="ctr"/>
                <a:r>
                  <a:rPr lang="en-US" altLang="zh-CN" sz="1600" b="1" dirty="0">
                    <a:solidFill>
                      <a:schemeClr val="bg1"/>
                    </a:solidFill>
                    <a:latin typeface="微软雅黑" panose="020B0503020204020204" charset="-122"/>
                    <a:ea typeface="微软雅黑" panose="020B0503020204020204" charset="-122"/>
                    <a:sym typeface="+mn-ea"/>
                  </a:rPr>
                  <a:t>03</a:t>
                </a:r>
                <a:endParaRPr lang="en-US" altLang="zh-CN" sz="1600" b="1" dirty="0">
                  <a:solidFill>
                    <a:schemeClr val="bg1"/>
                  </a:solidFill>
                  <a:latin typeface="微软雅黑" panose="020B0503020204020204" charset="-122"/>
                  <a:ea typeface="微软雅黑" panose="020B0503020204020204" charset="-122"/>
                  <a:sym typeface="+mn-ea"/>
                </a:endParaRPr>
              </a:p>
            </p:txBody>
          </p:sp>
        </p:grpSp>
        <p:cxnSp>
          <p:nvCxnSpPr>
            <p:cNvPr id="33" name="直接连接符 32"/>
            <p:cNvCxnSpPr/>
            <p:nvPr/>
          </p:nvCxnSpPr>
          <p:spPr>
            <a:xfrm>
              <a:off x="1465" y="4579"/>
              <a:ext cx="0" cy="1083"/>
            </a:xfrm>
            <a:prstGeom prst="line">
              <a:avLst/>
            </a:prstGeom>
            <a:ln w="9525">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1461" y="5124"/>
              <a:ext cx="2409" cy="531"/>
            </a:xfrm>
            <a:prstGeom prst="rect">
              <a:avLst/>
            </a:prstGeom>
            <a:noFill/>
          </p:spPr>
          <p:txBody>
            <a:bodyPr wrap="square" rtlCol="0" anchor="t">
              <a:spAutoFit/>
            </a:bodyPr>
            <a:lstStyle/>
            <a:p>
              <a:pPr algn="l"/>
              <a:r>
                <a:rPr lang="zh-CN" altLang="en-US" sz="1600" b="1" dirty="0">
                  <a:solidFill>
                    <a:srgbClr val="A1A1A1"/>
                  </a:solidFill>
                  <a:latin typeface="微软雅黑" panose="020B0503020204020204" charset="-122"/>
                  <a:ea typeface="微软雅黑" panose="020B0503020204020204" charset="-122"/>
                  <a:sym typeface="+mn-ea"/>
                </a:rPr>
                <a:t>应对灾难</a:t>
              </a:r>
              <a:endParaRPr lang="zh-CN" altLang="en-US" sz="1600" b="1" dirty="0">
                <a:solidFill>
                  <a:srgbClr val="A1A1A1"/>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290">
                                          <p:stCondLst>
                                            <p:cond delay="0"/>
                                          </p:stCondLst>
                                        </p:cTn>
                                        <p:tgtEl>
                                          <p:spTgt spid="6"/>
                                        </p:tgtEl>
                                      </p:cBhvr>
                                    </p:animEffect>
                                    <p:anim calcmode="lin" valueType="num">
                                      <p:cBhvr>
                                        <p:cTn id="14"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9" dur="13">
                                          <p:stCondLst>
                                            <p:cond delay="325"/>
                                          </p:stCondLst>
                                        </p:cTn>
                                        <p:tgtEl>
                                          <p:spTgt spid="6"/>
                                        </p:tgtEl>
                                      </p:cBhvr>
                                      <p:to x="100000" y="60000"/>
                                    </p:animScale>
                                    <p:animScale>
                                      <p:cBhvr>
                                        <p:cTn id="20" dur="83" decel="50000">
                                          <p:stCondLst>
                                            <p:cond delay="338"/>
                                          </p:stCondLst>
                                        </p:cTn>
                                        <p:tgtEl>
                                          <p:spTgt spid="6"/>
                                        </p:tgtEl>
                                      </p:cBhvr>
                                      <p:to x="100000" y="100000"/>
                                    </p:animScale>
                                    <p:animScale>
                                      <p:cBhvr>
                                        <p:cTn id="21" dur="13">
                                          <p:stCondLst>
                                            <p:cond delay="656"/>
                                          </p:stCondLst>
                                        </p:cTn>
                                        <p:tgtEl>
                                          <p:spTgt spid="6"/>
                                        </p:tgtEl>
                                      </p:cBhvr>
                                      <p:to x="100000" y="80000"/>
                                    </p:animScale>
                                    <p:animScale>
                                      <p:cBhvr>
                                        <p:cTn id="22" dur="83" decel="50000">
                                          <p:stCondLst>
                                            <p:cond delay="669"/>
                                          </p:stCondLst>
                                        </p:cTn>
                                        <p:tgtEl>
                                          <p:spTgt spid="6"/>
                                        </p:tgtEl>
                                      </p:cBhvr>
                                      <p:to x="100000" y="100000"/>
                                    </p:animScale>
                                    <p:animScale>
                                      <p:cBhvr>
                                        <p:cTn id="23" dur="13">
                                          <p:stCondLst>
                                            <p:cond delay="821"/>
                                          </p:stCondLst>
                                        </p:cTn>
                                        <p:tgtEl>
                                          <p:spTgt spid="6"/>
                                        </p:tgtEl>
                                      </p:cBhvr>
                                      <p:to x="100000" y="90000"/>
                                    </p:animScale>
                                    <p:animScale>
                                      <p:cBhvr>
                                        <p:cTn id="24" dur="83" decel="50000">
                                          <p:stCondLst>
                                            <p:cond delay="834"/>
                                          </p:stCondLst>
                                        </p:cTn>
                                        <p:tgtEl>
                                          <p:spTgt spid="6"/>
                                        </p:tgtEl>
                                      </p:cBhvr>
                                      <p:to x="100000" y="100000"/>
                                    </p:animScale>
                                    <p:animScale>
                                      <p:cBhvr>
                                        <p:cTn id="25" dur="13">
                                          <p:stCondLst>
                                            <p:cond delay="904"/>
                                          </p:stCondLst>
                                        </p:cTn>
                                        <p:tgtEl>
                                          <p:spTgt spid="6"/>
                                        </p:tgtEl>
                                      </p:cBhvr>
                                      <p:to x="100000" y="95000"/>
                                    </p:animScale>
                                    <p:animScale>
                                      <p:cBhvr>
                                        <p:cTn id="26" dur="83" decel="50000">
                                          <p:stCondLst>
                                            <p:cond delay="917"/>
                                          </p:stCondLst>
                                        </p:cTn>
                                        <p:tgtEl>
                                          <p:spTgt spid="6"/>
                                        </p:tgtEl>
                                      </p:cBhvr>
                                      <p:to x="100000" y="100000"/>
                                    </p:animScale>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2500"/>
                            </p:stCondLst>
                            <p:childTnLst>
                              <p:par>
                                <p:cTn id="32" presetID="22" presetClass="entr" presetSubtype="1"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par>
                          <p:cTn id="35" fill="hold">
                            <p:stCondLst>
                              <p:cond delay="3000"/>
                            </p:stCondLst>
                            <p:childTnLst>
                              <p:par>
                                <p:cTn id="36" presetID="22" presetClass="entr" presetSubtype="4"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206798" y="633009"/>
            <a:ext cx="5572164" cy="3321867"/>
          </a:xfrm>
        </p:spPr>
        <p:txBody>
          <a:bodyPr>
            <a:normAutofit/>
          </a:bodyPr>
          <a:lstStyle/>
          <a:p>
            <a:pPr algn="l">
              <a:lnSpc>
                <a:spcPct val="150000"/>
              </a:lnSpc>
              <a:defRPr/>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应急管理分三大类；预警分四类。</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defRPr/>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应急预案分三大类：</a:t>
            </a:r>
            <a:endParaRPr lang="en-US" altLang="zh-CN" sz="200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defRPr/>
            </a:pPr>
            <a:r>
              <a:rPr lang="en-US" altLang="zh-CN" sz="200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、综合预案、专项预案、现场处置方案。</a:t>
            </a:r>
            <a:endParaRPr lang="en-US" altLang="zh-CN" sz="200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defRPr/>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预警分四类：</a:t>
            </a:r>
            <a:endParaRPr lang="en-US" altLang="zh-CN" sz="200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defRPr/>
            </a:pPr>
            <a:r>
              <a:rPr lang="en-US" altLang="zh-CN" sz="200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、红色、橙色、黄色、蓝色。</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5" name="Picture 3" descr="D:\动漫图片\20170417绵阳售楼处火灾2X3.gif"/>
          <p:cNvPicPr>
            <a:picLocks noChangeAspect="1" noChangeArrowheads="1" noCrop="1"/>
          </p:cNvPicPr>
          <p:nvPr/>
        </p:nvPicPr>
        <p:blipFill>
          <a:blip r:embed="rId1"/>
          <a:srcRect/>
          <a:stretch>
            <a:fillRect/>
          </a:stretch>
        </p:blipFill>
        <p:spPr bwMode="auto">
          <a:xfrm>
            <a:off x="6600831" y="1067984"/>
            <a:ext cx="1982390" cy="1982405"/>
          </a:xfrm>
          <a:prstGeom prst="rect">
            <a:avLst/>
          </a:prstGeom>
          <a:noFill/>
        </p:spPr>
      </p:pic>
      <p:pic>
        <p:nvPicPr>
          <p:cNvPr id="6" name="Picture 2" descr="C:\Users\N335\Pictures\应急管理部主要工作重点20180517125457856.jpg"/>
          <p:cNvPicPr>
            <a:picLocks noChangeAspect="1" noChangeArrowheads="1"/>
          </p:cNvPicPr>
          <p:nvPr/>
        </p:nvPicPr>
        <p:blipFill>
          <a:blip r:embed="rId2"/>
          <a:srcRect/>
          <a:stretch>
            <a:fillRect/>
          </a:stretch>
        </p:blipFill>
        <p:spPr bwMode="auto">
          <a:xfrm>
            <a:off x="554355" y="3317240"/>
            <a:ext cx="7941945" cy="1607185"/>
          </a:xfrm>
          <a:prstGeom prst="rect">
            <a:avLst/>
          </a:prstGeom>
          <a:noFill/>
        </p:spPr>
      </p:pic>
      <p:grpSp>
        <p:nvGrpSpPr>
          <p:cNvPr id="8" name="组合 7"/>
          <p:cNvGrpSpPr/>
          <p:nvPr/>
        </p:nvGrpSpPr>
        <p:grpSpPr>
          <a:xfrm>
            <a:off x="364490" y="157386"/>
            <a:ext cx="4764405" cy="475615"/>
            <a:chOff x="511175" y="214536"/>
            <a:chExt cx="4764405" cy="475615"/>
          </a:xfrm>
        </p:grpSpPr>
        <p:grpSp>
          <p:nvGrpSpPr>
            <p:cNvPr id="9" name="组合 8"/>
            <p:cNvGrpSpPr/>
            <p:nvPr/>
          </p:nvGrpSpPr>
          <p:grpSpPr>
            <a:xfrm>
              <a:off x="511175" y="349027"/>
              <a:ext cx="432048" cy="248196"/>
              <a:chOff x="251520" y="267147"/>
              <a:chExt cx="501392" cy="288032"/>
            </a:xfrm>
            <a:solidFill>
              <a:srgbClr val="224184"/>
            </a:solidFill>
          </p:grpSpPr>
          <p:sp>
            <p:nvSpPr>
              <p:cNvPr id="10" name="燕尾形 9"/>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11" name="燕尾形 10"/>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12" name="文本框 11"/>
            <p:cNvSpPr txBox="1"/>
            <p:nvPr/>
          </p:nvSpPr>
          <p:spPr>
            <a:xfrm>
              <a:off x="899795" y="214536"/>
              <a:ext cx="4375785" cy="475615"/>
            </a:xfrm>
            <a:prstGeom prst="rect">
              <a:avLst/>
            </a:prstGeom>
            <a:noFill/>
          </p:spPr>
          <p:txBody>
            <a:bodyPr wrap="square" rtlCol="0" anchor="t">
              <a:spAutoFit/>
            </a:bodyPr>
            <a:lstStyle/>
            <a:p>
              <a:pPr algn="just"/>
              <a:r>
                <a:rPr lang="zh-CN" altLang="en-US" sz="2500" b="1" dirty="0" smtClean="0">
                  <a:solidFill>
                    <a:srgbClr val="224184"/>
                  </a:solidFill>
                  <a:latin typeface="微软雅黑" panose="020B0503020204020204" charset="-122"/>
                  <a:ea typeface="微软雅黑" panose="020B0503020204020204" charset="-122"/>
                  <a:cs typeface="微软雅黑" panose="020B0503020204020204" charset="-122"/>
                  <a:sym typeface="+mn-ea"/>
                </a:rPr>
                <a:t>  从灾难中学会应对灾难</a:t>
              </a:r>
              <a:endParaRPr lang="zh-CN" altLang="en-US" sz="2500" b="1" dirty="0" smtClean="0">
                <a:solidFill>
                  <a:srgbClr val="224184"/>
                </a:solidFill>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548640" y="910590"/>
            <a:ext cx="8199120" cy="3321685"/>
          </a:xfrm>
        </p:spPr>
        <p:txBody>
          <a:bodyPr>
            <a:normAutofit/>
          </a:bodyPr>
          <a:lstStyle/>
          <a:p>
            <a:pPr algn="l">
              <a:lnSpc>
                <a:spcPct val="150000"/>
              </a:lnSpc>
              <a:defRPr/>
            </a:pPr>
            <a:r>
              <a:rPr lang="zh-CN" altLang="en-US" sz="1800">
                <a:solidFill>
                  <a:schemeClr val="tx1"/>
                </a:solidFill>
                <a:latin typeface="微软雅黑" panose="020B0503020204020204" charset="-122"/>
                <a:ea typeface="微软雅黑" panose="020B0503020204020204" charset="-122"/>
                <a:cs typeface="微软雅黑" panose="020B0503020204020204" charset="-122"/>
              </a:rPr>
              <a:t>大力开展应急知识和技能培训，全面推动应急管理工作进基层、进企业、进班组。坚持重防范、抓治本，创新培训思路，丰富培训内容，大力提高应急管理人员的指挥能力、应急救援队伍的实战能力、企业一线员工的应急避险和自救互救能力，实现重点行业领域应急知识和技能培训全覆盖。</a:t>
            </a:r>
            <a:endParaRPr lang="en-US" altLang="zh-CN" sz="1800">
              <a:solidFill>
                <a:schemeClr val="tx1"/>
              </a:solidFill>
              <a:latin typeface="微软雅黑" panose="020B0503020204020204" charset="-122"/>
              <a:ea typeface="微软雅黑" panose="020B0503020204020204" charset="-122"/>
              <a:cs typeface="微软雅黑" panose="020B0503020204020204" charset="-122"/>
            </a:endParaRPr>
          </a:p>
          <a:p>
            <a:pPr>
              <a:defRPr/>
            </a:pPr>
            <a:endParaRPr lang="zh-CN" altLang="en-US" sz="18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7" name="Picture 2" descr="D:\Captures\受尼伯特台风影响 福建一大桥被洪水冲塌.gif"/>
          <p:cNvPicPr>
            <a:picLocks noChangeAspect="1" noChangeArrowheads="1" noCrop="1"/>
          </p:cNvPicPr>
          <p:nvPr/>
        </p:nvPicPr>
        <p:blipFill>
          <a:blip r:embed="rId1"/>
          <a:srcRect/>
          <a:stretch>
            <a:fillRect/>
          </a:stretch>
        </p:blipFill>
        <p:spPr bwMode="auto">
          <a:xfrm>
            <a:off x="548640" y="2763520"/>
            <a:ext cx="7826375" cy="2182495"/>
          </a:xfrm>
          <a:prstGeom prst="rect">
            <a:avLst/>
          </a:prstGeom>
          <a:noFill/>
        </p:spPr>
      </p:pic>
      <p:grpSp>
        <p:nvGrpSpPr>
          <p:cNvPr id="8" name="组合 7"/>
          <p:cNvGrpSpPr/>
          <p:nvPr/>
        </p:nvGrpSpPr>
        <p:grpSpPr>
          <a:xfrm>
            <a:off x="364490" y="157386"/>
            <a:ext cx="4764405" cy="475615"/>
            <a:chOff x="511175" y="214536"/>
            <a:chExt cx="4764405" cy="475615"/>
          </a:xfrm>
        </p:grpSpPr>
        <p:grpSp>
          <p:nvGrpSpPr>
            <p:cNvPr id="9" name="组合 8"/>
            <p:cNvGrpSpPr/>
            <p:nvPr/>
          </p:nvGrpSpPr>
          <p:grpSpPr>
            <a:xfrm>
              <a:off x="511175" y="349027"/>
              <a:ext cx="432048" cy="248196"/>
              <a:chOff x="251520" y="267147"/>
              <a:chExt cx="501392" cy="288032"/>
            </a:xfrm>
            <a:solidFill>
              <a:srgbClr val="224184"/>
            </a:solidFill>
          </p:grpSpPr>
          <p:sp>
            <p:nvSpPr>
              <p:cNvPr id="10" name="燕尾形 9"/>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sp>
            <p:nvSpPr>
              <p:cNvPr id="11" name="燕尾形 10"/>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solidFill>
                    <a:schemeClr val="tx1"/>
                  </a:solidFill>
                </a:endParaRPr>
              </a:p>
            </p:txBody>
          </p:sp>
        </p:grpSp>
        <p:sp>
          <p:nvSpPr>
            <p:cNvPr id="12" name="文本框 11"/>
            <p:cNvSpPr txBox="1"/>
            <p:nvPr/>
          </p:nvSpPr>
          <p:spPr>
            <a:xfrm>
              <a:off x="899795" y="214536"/>
              <a:ext cx="4375785" cy="475615"/>
            </a:xfrm>
            <a:prstGeom prst="rect">
              <a:avLst/>
            </a:prstGeom>
            <a:noFill/>
          </p:spPr>
          <p:txBody>
            <a:bodyPr wrap="square" rtlCol="0" anchor="t">
              <a:spAutoFit/>
            </a:bodyPr>
            <a:lstStyle/>
            <a:p>
              <a:pPr algn="just"/>
              <a:r>
                <a:rPr lang="zh-CN" altLang="en-US" sz="2500" b="1" dirty="0" smtClean="0">
                  <a:solidFill>
                    <a:srgbClr val="224184"/>
                  </a:solidFill>
                  <a:latin typeface="微软雅黑" panose="020B0503020204020204" charset="-122"/>
                  <a:ea typeface="微软雅黑" panose="020B0503020204020204" charset="-122"/>
                  <a:cs typeface="微软雅黑" panose="020B0503020204020204" charset="-122"/>
                  <a:sym typeface="+mn-ea"/>
                </a:rPr>
                <a:t>  从灾难中学会应对灾难</a:t>
              </a:r>
              <a:endParaRPr lang="zh-CN" altLang="en-US" sz="2500" b="1" dirty="0" smtClean="0">
                <a:solidFill>
                  <a:srgbClr val="224184"/>
                </a:solidFill>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rcRect l="4925" t="23387" r="53187"/>
          <a:stretch>
            <a:fillRect/>
          </a:stretch>
        </p:blipFill>
        <p:spPr>
          <a:xfrm>
            <a:off x="611560" y="452806"/>
            <a:ext cx="4192818" cy="4682742"/>
          </a:xfrm>
          <a:custGeom>
            <a:avLst/>
            <a:gdLst>
              <a:gd name="connsiteX0" fmla="*/ 801384 w 3678148"/>
              <a:gd name="connsiteY0" fmla="*/ 0 h 4107935"/>
              <a:gd name="connsiteX1" fmla="*/ 945222 w 3678148"/>
              <a:gd name="connsiteY1" fmla="*/ 71919 h 4107935"/>
              <a:gd name="connsiteX2" fmla="*/ 965771 w 3678148"/>
              <a:gd name="connsiteY2" fmla="*/ 92468 h 4107935"/>
              <a:gd name="connsiteX3" fmla="*/ 1006867 w 3678148"/>
              <a:gd name="connsiteY3" fmla="*/ 123290 h 4107935"/>
              <a:gd name="connsiteX4" fmla="*/ 1089061 w 3678148"/>
              <a:gd name="connsiteY4" fmla="*/ 143838 h 4107935"/>
              <a:gd name="connsiteX5" fmla="*/ 1171254 w 3678148"/>
              <a:gd name="connsiteY5" fmla="*/ 154113 h 4107935"/>
              <a:gd name="connsiteX6" fmla="*/ 1202076 w 3678148"/>
              <a:gd name="connsiteY6" fmla="*/ 143838 h 4107935"/>
              <a:gd name="connsiteX7" fmla="*/ 1222625 w 3678148"/>
              <a:gd name="connsiteY7" fmla="*/ 123290 h 4107935"/>
              <a:gd name="connsiteX8" fmla="*/ 1294544 w 3678148"/>
              <a:gd name="connsiteY8" fmla="*/ 143838 h 4107935"/>
              <a:gd name="connsiteX9" fmla="*/ 1376737 w 3678148"/>
              <a:gd name="connsiteY9" fmla="*/ 154113 h 4107935"/>
              <a:gd name="connsiteX10" fmla="*/ 1438382 w 3678148"/>
              <a:gd name="connsiteY10" fmla="*/ 123290 h 4107935"/>
              <a:gd name="connsiteX11" fmla="*/ 1489753 w 3678148"/>
              <a:gd name="connsiteY11" fmla="*/ 82194 h 4107935"/>
              <a:gd name="connsiteX12" fmla="*/ 1592494 w 3678148"/>
              <a:gd name="connsiteY12" fmla="*/ 71919 h 4107935"/>
              <a:gd name="connsiteX13" fmla="*/ 1654139 w 3678148"/>
              <a:gd name="connsiteY13" fmla="*/ 113016 h 4107935"/>
              <a:gd name="connsiteX14" fmla="*/ 1695236 w 3678148"/>
              <a:gd name="connsiteY14" fmla="*/ 143838 h 4107935"/>
              <a:gd name="connsiteX15" fmla="*/ 1726058 w 3678148"/>
              <a:gd name="connsiteY15" fmla="*/ 164387 h 4107935"/>
              <a:gd name="connsiteX16" fmla="*/ 1828800 w 3678148"/>
              <a:gd name="connsiteY16" fmla="*/ 174661 h 4107935"/>
              <a:gd name="connsiteX17" fmla="*/ 1880171 w 3678148"/>
              <a:gd name="connsiteY17" fmla="*/ 123290 h 4107935"/>
              <a:gd name="connsiteX18" fmla="*/ 1890445 w 3678148"/>
              <a:gd name="connsiteY18" fmla="*/ 92468 h 4107935"/>
              <a:gd name="connsiteX19" fmla="*/ 1982912 w 3678148"/>
              <a:gd name="connsiteY19" fmla="*/ 102742 h 4107935"/>
              <a:gd name="connsiteX20" fmla="*/ 2034283 w 3678148"/>
              <a:gd name="connsiteY20" fmla="*/ 92468 h 4107935"/>
              <a:gd name="connsiteX21" fmla="*/ 2137025 w 3678148"/>
              <a:gd name="connsiteY21" fmla="*/ 71919 h 4107935"/>
              <a:gd name="connsiteX22" fmla="*/ 2250040 w 3678148"/>
              <a:gd name="connsiteY22" fmla="*/ 113016 h 4107935"/>
              <a:gd name="connsiteX23" fmla="*/ 2280863 w 3678148"/>
              <a:gd name="connsiteY23" fmla="*/ 123290 h 4107935"/>
              <a:gd name="connsiteX24" fmla="*/ 2321959 w 3678148"/>
              <a:gd name="connsiteY24" fmla="*/ 164387 h 4107935"/>
              <a:gd name="connsiteX25" fmla="*/ 2352782 w 3678148"/>
              <a:gd name="connsiteY25" fmla="*/ 195209 h 4107935"/>
              <a:gd name="connsiteX26" fmla="*/ 2393879 w 3678148"/>
              <a:gd name="connsiteY26" fmla="*/ 236306 h 4107935"/>
              <a:gd name="connsiteX27" fmla="*/ 2465798 w 3678148"/>
              <a:gd name="connsiteY27" fmla="*/ 267128 h 4107935"/>
              <a:gd name="connsiteX28" fmla="*/ 2476072 w 3678148"/>
              <a:gd name="connsiteY28" fmla="*/ 236306 h 4107935"/>
              <a:gd name="connsiteX29" fmla="*/ 2496620 w 3678148"/>
              <a:gd name="connsiteY29" fmla="*/ 174661 h 4107935"/>
              <a:gd name="connsiteX30" fmla="*/ 2506894 w 3678148"/>
              <a:gd name="connsiteY30" fmla="*/ 123290 h 4107935"/>
              <a:gd name="connsiteX31" fmla="*/ 2527443 w 3678148"/>
              <a:gd name="connsiteY31" fmla="*/ 82194 h 4107935"/>
              <a:gd name="connsiteX32" fmla="*/ 2537717 w 3678148"/>
              <a:gd name="connsiteY32" fmla="*/ 51371 h 4107935"/>
              <a:gd name="connsiteX33" fmla="*/ 2599362 w 3678148"/>
              <a:gd name="connsiteY33" fmla="*/ 143838 h 4107935"/>
              <a:gd name="connsiteX34" fmla="*/ 2681555 w 3678148"/>
              <a:gd name="connsiteY34" fmla="*/ 267128 h 4107935"/>
              <a:gd name="connsiteX35" fmla="*/ 2712377 w 3678148"/>
              <a:gd name="connsiteY35" fmla="*/ 277403 h 4107935"/>
              <a:gd name="connsiteX36" fmla="*/ 2732926 w 3678148"/>
              <a:gd name="connsiteY36" fmla="*/ 297951 h 4107935"/>
              <a:gd name="connsiteX37" fmla="*/ 2763748 w 3678148"/>
              <a:gd name="connsiteY37" fmla="*/ 308225 h 4107935"/>
              <a:gd name="connsiteX38" fmla="*/ 2835667 w 3678148"/>
              <a:gd name="connsiteY38" fmla="*/ 359596 h 4107935"/>
              <a:gd name="connsiteX39" fmla="*/ 2804845 w 3678148"/>
              <a:gd name="connsiteY39" fmla="*/ 421241 h 4107935"/>
              <a:gd name="connsiteX40" fmla="*/ 2794571 w 3678148"/>
              <a:gd name="connsiteY40" fmla="*/ 452063 h 4107935"/>
              <a:gd name="connsiteX41" fmla="*/ 2763748 w 3678148"/>
              <a:gd name="connsiteY41" fmla="*/ 482886 h 4107935"/>
              <a:gd name="connsiteX42" fmla="*/ 2691829 w 3678148"/>
              <a:gd name="connsiteY42" fmla="*/ 554805 h 4107935"/>
              <a:gd name="connsiteX43" fmla="*/ 2640458 w 3678148"/>
              <a:gd name="connsiteY43" fmla="*/ 575353 h 4107935"/>
              <a:gd name="connsiteX44" fmla="*/ 2619910 w 3678148"/>
              <a:gd name="connsiteY44" fmla="*/ 606176 h 4107935"/>
              <a:gd name="connsiteX45" fmla="*/ 2589088 w 3678148"/>
              <a:gd name="connsiteY45" fmla="*/ 636998 h 4107935"/>
              <a:gd name="connsiteX46" fmla="*/ 3369924 w 3678148"/>
              <a:gd name="connsiteY46" fmla="*/ 647272 h 4107935"/>
              <a:gd name="connsiteX47" fmla="*/ 3595955 w 3678148"/>
              <a:gd name="connsiteY47" fmla="*/ 688369 h 4107935"/>
              <a:gd name="connsiteX48" fmla="*/ 3657600 w 3678148"/>
              <a:gd name="connsiteY48" fmla="*/ 708917 h 4107935"/>
              <a:gd name="connsiteX49" fmla="*/ 3678148 w 3678148"/>
              <a:gd name="connsiteY49" fmla="*/ 801385 h 4107935"/>
              <a:gd name="connsiteX50" fmla="*/ 3667874 w 3678148"/>
              <a:gd name="connsiteY50" fmla="*/ 863029 h 4107935"/>
              <a:gd name="connsiteX51" fmla="*/ 3657600 w 3678148"/>
              <a:gd name="connsiteY51" fmla="*/ 904126 h 4107935"/>
              <a:gd name="connsiteX52" fmla="*/ 3647326 w 3678148"/>
              <a:gd name="connsiteY52" fmla="*/ 1068513 h 4107935"/>
              <a:gd name="connsiteX53" fmla="*/ 3626777 w 3678148"/>
              <a:gd name="connsiteY53" fmla="*/ 1150706 h 4107935"/>
              <a:gd name="connsiteX54" fmla="*/ 3606229 w 3678148"/>
              <a:gd name="connsiteY54" fmla="*/ 1232899 h 4107935"/>
              <a:gd name="connsiteX55" fmla="*/ 3585681 w 3678148"/>
              <a:gd name="connsiteY55" fmla="*/ 1263722 h 4107935"/>
              <a:gd name="connsiteX56" fmla="*/ 3472665 w 3678148"/>
              <a:gd name="connsiteY56" fmla="*/ 1325367 h 4107935"/>
              <a:gd name="connsiteX57" fmla="*/ 3277456 w 3678148"/>
              <a:gd name="connsiteY57" fmla="*/ 1397286 h 4107935"/>
              <a:gd name="connsiteX58" fmla="*/ 3226085 w 3678148"/>
              <a:gd name="connsiteY58" fmla="*/ 1407560 h 4107935"/>
              <a:gd name="connsiteX59" fmla="*/ 3123344 w 3678148"/>
              <a:gd name="connsiteY59" fmla="*/ 1417834 h 4107935"/>
              <a:gd name="connsiteX60" fmla="*/ 3113070 w 3678148"/>
              <a:gd name="connsiteY60" fmla="*/ 1479479 h 4107935"/>
              <a:gd name="connsiteX61" fmla="*/ 3102795 w 3678148"/>
              <a:gd name="connsiteY61" fmla="*/ 1602769 h 4107935"/>
              <a:gd name="connsiteX62" fmla="*/ 3082247 w 3678148"/>
              <a:gd name="connsiteY62" fmla="*/ 1643865 h 4107935"/>
              <a:gd name="connsiteX63" fmla="*/ 3071973 w 3678148"/>
              <a:gd name="connsiteY63" fmla="*/ 1684962 h 4107935"/>
              <a:gd name="connsiteX64" fmla="*/ 3040784 w 3678148"/>
              <a:gd name="connsiteY64" fmla="*/ 1707715 h 4107935"/>
              <a:gd name="connsiteX65" fmla="*/ 3042247 w 3678148"/>
              <a:gd name="connsiteY65" fmla="*/ 1700578 h 4107935"/>
              <a:gd name="connsiteX66" fmla="*/ 3042756 w 3678148"/>
              <a:gd name="connsiteY66" fmla="*/ 1698864 h 4107935"/>
              <a:gd name="connsiteX67" fmla="*/ 3042303 w 3678148"/>
              <a:gd name="connsiteY67" fmla="*/ 1700303 h 4107935"/>
              <a:gd name="connsiteX68" fmla="*/ 3042247 w 3678148"/>
              <a:gd name="connsiteY68" fmla="*/ 1700578 h 4107935"/>
              <a:gd name="connsiteX69" fmla="*/ 3039745 w 3678148"/>
              <a:gd name="connsiteY69" fmla="*/ 1709005 h 4107935"/>
              <a:gd name="connsiteX70" fmla="*/ 3030876 w 3678148"/>
              <a:gd name="connsiteY70" fmla="*/ 1736333 h 4107935"/>
              <a:gd name="connsiteX71" fmla="*/ 3000054 w 3678148"/>
              <a:gd name="connsiteY71" fmla="*/ 1767155 h 4107935"/>
              <a:gd name="connsiteX72" fmla="*/ 2989780 w 3678148"/>
              <a:gd name="connsiteY72" fmla="*/ 1797978 h 4107935"/>
              <a:gd name="connsiteX73" fmla="*/ 2969231 w 3678148"/>
              <a:gd name="connsiteY73" fmla="*/ 1839074 h 4107935"/>
              <a:gd name="connsiteX74" fmla="*/ 2938409 w 3678148"/>
              <a:gd name="connsiteY74" fmla="*/ 1880171 h 4107935"/>
              <a:gd name="connsiteX75" fmla="*/ 2907586 w 3678148"/>
              <a:gd name="connsiteY75" fmla="*/ 1910994 h 4107935"/>
              <a:gd name="connsiteX76" fmla="*/ 2897312 w 3678148"/>
              <a:gd name="connsiteY76" fmla="*/ 1972638 h 4107935"/>
              <a:gd name="connsiteX77" fmla="*/ 2866490 w 3678148"/>
              <a:gd name="connsiteY77" fmla="*/ 2013735 h 4107935"/>
              <a:gd name="connsiteX78" fmla="*/ 2856216 w 3678148"/>
              <a:gd name="connsiteY78" fmla="*/ 2044558 h 4107935"/>
              <a:gd name="connsiteX79" fmla="*/ 2835667 w 3678148"/>
              <a:gd name="connsiteY79" fmla="*/ 2075380 h 4107935"/>
              <a:gd name="connsiteX80" fmla="*/ 2825393 w 3678148"/>
              <a:gd name="connsiteY80" fmla="*/ 2106203 h 4107935"/>
              <a:gd name="connsiteX81" fmla="*/ 2804845 w 3678148"/>
              <a:gd name="connsiteY81" fmla="*/ 2198670 h 4107935"/>
              <a:gd name="connsiteX82" fmla="*/ 2815119 w 3678148"/>
              <a:gd name="connsiteY82" fmla="*/ 2229492 h 4107935"/>
              <a:gd name="connsiteX83" fmla="*/ 2866490 w 3678148"/>
              <a:gd name="connsiteY83" fmla="*/ 2291137 h 4107935"/>
              <a:gd name="connsiteX84" fmla="*/ 2907586 w 3678148"/>
              <a:gd name="connsiteY84" fmla="*/ 2321960 h 4107935"/>
              <a:gd name="connsiteX85" fmla="*/ 2958957 w 3678148"/>
              <a:gd name="connsiteY85" fmla="*/ 2373331 h 4107935"/>
              <a:gd name="connsiteX86" fmla="*/ 2979506 w 3678148"/>
              <a:gd name="connsiteY86" fmla="*/ 2404153 h 4107935"/>
              <a:gd name="connsiteX87" fmla="*/ 2989780 w 3678148"/>
              <a:gd name="connsiteY87" fmla="*/ 2589088 h 4107935"/>
              <a:gd name="connsiteX88" fmla="*/ 2948683 w 3678148"/>
              <a:gd name="connsiteY88" fmla="*/ 2691829 h 4107935"/>
              <a:gd name="connsiteX89" fmla="*/ 2897312 w 3678148"/>
              <a:gd name="connsiteY89" fmla="*/ 2763749 h 4107935"/>
              <a:gd name="connsiteX90" fmla="*/ 2876764 w 3678148"/>
              <a:gd name="connsiteY90" fmla="*/ 2804845 h 4107935"/>
              <a:gd name="connsiteX91" fmla="*/ 2856216 w 3678148"/>
              <a:gd name="connsiteY91" fmla="*/ 2835668 h 4107935"/>
              <a:gd name="connsiteX92" fmla="*/ 2815119 w 3678148"/>
              <a:gd name="connsiteY92" fmla="*/ 2958958 h 4107935"/>
              <a:gd name="connsiteX93" fmla="*/ 2794571 w 3678148"/>
              <a:gd name="connsiteY93" fmla="*/ 2989780 h 4107935"/>
              <a:gd name="connsiteX94" fmla="*/ 2774022 w 3678148"/>
              <a:gd name="connsiteY94" fmla="*/ 3092522 h 4107935"/>
              <a:gd name="connsiteX95" fmla="*/ 2784297 w 3678148"/>
              <a:gd name="connsiteY95" fmla="*/ 3133618 h 4107935"/>
              <a:gd name="connsiteX96" fmla="*/ 2794571 w 3678148"/>
              <a:gd name="connsiteY96" fmla="*/ 3287731 h 4107935"/>
              <a:gd name="connsiteX97" fmla="*/ 2784297 w 3678148"/>
              <a:gd name="connsiteY97" fmla="*/ 3339101 h 4107935"/>
              <a:gd name="connsiteX98" fmla="*/ 2763748 w 3678148"/>
              <a:gd name="connsiteY98" fmla="*/ 3369924 h 4107935"/>
              <a:gd name="connsiteX99" fmla="*/ 2753474 w 3678148"/>
              <a:gd name="connsiteY99" fmla="*/ 3452117 h 4107935"/>
              <a:gd name="connsiteX100" fmla="*/ 2732926 w 3678148"/>
              <a:gd name="connsiteY100" fmla="*/ 3482940 h 4107935"/>
              <a:gd name="connsiteX101" fmla="*/ 2722652 w 3678148"/>
              <a:gd name="connsiteY101" fmla="*/ 3513762 h 4107935"/>
              <a:gd name="connsiteX102" fmla="*/ 2681555 w 3678148"/>
              <a:gd name="connsiteY102" fmla="*/ 3544585 h 4107935"/>
              <a:gd name="connsiteX103" fmla="*/ 2661007 w 3678148"/>
              <a:gd name="connsiteY103" fmla="*/ 3575407 h 4107935"/>
              <a:gd name="connsiteX104" fmla="*/ 2619910 w 3678148"/>
              <a:gd name="connsiteY104" fmla="*/ 3606229 h 4107935"/>
              <a:gd name="connsiteX105" fmla="*/ 2599362 w 3678148"/>
              <a:gd name="connsiteY105" fmla="*/ 3626778 h 4107935"/>
              <a:gd name="connsiteX106" fmla="*/ 2506894 w 3678148"/>
              <a:gd name="connsiteY106" fmla="*/ 3708971 h 4107935"/>
              <a:gd name="connsiteX107" fmla="*/ 2517168 w 3678148"/>
              <a:gd name="connsiteY107" fmla="*/ 3739794 h 4107935"/>
              <a:gd name="connsiteX108" fmla="*/ 2506894 w 3678148"/>
              <a:gd name="connsiteY108" fmla="*/ 3780890 h 4107935"/>
              <a:gd name="connsiteX109" fmla="*/ 2486346 w 3678148"/>
              <a:gd name="connsiteY109" fmla="*/ 3821987 h 4107935"/>
              <a:gd name="connsiteX110" fmla="*/ 2465798 w 3678148"/>
              <a:gd name="connsiteY110" fmla="*/ 3873358 h 4107935"/>
              <a:gd name="connsiteX111" fmla="*/ 2445249 w 3678148"/>
              <a:gd name="connsiteY111" fmla="*/ 3914454 h 4107935"/>
              <a:gd name="connsiteX112" fmla="*/ 2383604 w 3678148"/>
              <a:gd name="connsiteY112" fmla="*/ 4089115 h 4107935"/>
              <a:gd name="connsiteX113" fmla="*/ 2377510 w 3678148"/>
              <a:gd name="connsiteY113" fmla="*/ 4107935 h 4107935"/>
              <a:gd name="connsiteX114" fmla="*/ 2268113 w 3678148"/>
              <a:gd name="connsiteY114" fmla="*/ 4107935 h 4107935"/>
              <a:gd name="connsiteX115" fmla="*/ 2260315 w 3678148"/>
              <a:gd name="connsiteY115" fmla="*/ 4099389 h 4107935"/>
              <a:gd name="connsiteX116" fmla="*/ 2219218 w 3678148"/>
              <a:gd name="connsiteY116" fmla="*/ 4048018 h 4107935"/>
              <a:gd name="connsiteX117" fmla="*/ 2188395 w 3678148"/>
              <a:gd name="connsiteY117" fmla="*/ 4027470 h 4107935"/>
              <a:gd name="connsiteX118" fmla="*/ 2126751 w 3678148"/>
              <a:gd name="connsiteY118" fmla="*/ 3955551 h 4107935"/>
              <a:gd name="connsiteX119" fmla="*/ 2095928 w 3678148"/>
              <a:gd name="connsiteY119" fmla="*/ 3945277 h 4107935"/>
              <a:gd name="connsiteX120" fmla="*/ 2065106 w 3678148"/>
              <a:gd name="connsiteY120" fmla="*/ 3924728 h 4107935"/>
              <a:gd name="connsiteX121" fmla="*/ 2003461 w 3678148"/>
              <a:gd name="connsiteY121" fmla="*/ 3904180 h 4107935"/>
              <a:gd name="connsiteX122" fmla="*/ 1859622 w 3678148"/>
              <a:gd name="connsiteY122" fmla="*/ 3852809 h 4107935"/>
              <a:gd name="connsiteX123" fmla="*/ 1828800 w 3678148"/>
              <a:gd name="connsiteY123" fmla="*/ 3873358 h 4107935"/>
              <a:gd name="connsiteX124" fmla="*/ 1736333 w 3678148"/>
              <a:gd name="connsiteY124" fmla="*/ 3935003 h 4107935"/>
              <a:gd name="connsiteX125" fmla="*/ 1684962 w 3678148"/>
              <a:gd name="connsiteY125" fmla="*/ 3955551 h 4107935"/>
              <a:gd name="connsiteX126" fmla="*/ 1448656 w 3678148"/>
              <a:gd name="connsiteY126" fmla="*/ 3965825 h 4107935"/>
              <a:gd name="connsiteX127" fmla="*/ 1417834 w 3678148"/>
              <a:gd name="connsiteY127" fmla="*/ 3945277 h 4107935"/>
              <a:gd name="connsiteX128" fmla="*/ 1335640 w 3678148"/>
              <a:gd name="connsiteY128" fmla="*/ 3904180 h 4107935"/>
              <a:gd name="connsiteX129" fmla="*/ 1315092 w 3678148"/>
              <a:gd name="connsiteY129" fmla="*/ 3873358 h 4107935"/>
              <a:gd name="connsiteX130" fmla="*/ 1284270 w 3678148"/>
              <a:gd name="connsiteY130" fmla="*/ 3842535 h 4107935"/>
              <a:gd name="connsiteX131" fmla="*/ 1232899 w 3678148"/>
              <a:gd name="connsiteY131" fmla="*/ 3791164 h 4107935"/>
              <a:gd name="connsiteX132" fmla="*/ 1191802 w 3678148"/>
              <a:gd name="connsiteY132" fmla="*/ 3780890 h 4107935"/>
              <a:gd name="connsiteX133" fmla="*/ 1160980 w 3678148"/>
              <a:gd name="connsiteY133" fmla="*/ 3791164 h 4107935"/>
              <a:gd name="connsiteX134" fmla="*/ 1068512 w 3678148"/>
              <a:gd name="connsiteY134" fmla="*/ 3873358 h 4107935"/>
              <a:gd name="connsiteX135" fmla="*/ 1027416 w 3678148"/>
              <a:gd name="connsiteY135" fmla="*/ 3924728 h 4107935"/>
              <a:gd name="connsiteX136" fmla="*/ 986319 w 3678148"/>
              <a:gd name="connsiteY136" fmla="*/ 3945277 h 4107935"/>
              <a:gd name="connsiteX137" fmla="*/ 924674 w 3678148"/>
              <a:gd name="connsiteY137" fmla="*/ 3924728 h 4107935"/>
              <a:gd name="connsiteX138" fmla="*/ 883577 w 3678148"/>
              <a:gd name="connsiteY138" fmla="*/ 3893906 h 4107935"/>
              <a:gd name="connsiteX139" fmla="*/ 852755 w 3678148"/>
              <a:gd name="connsiteY139" fmla="*/ 3863083 h 4107935"/>
              <a:gd name="connsiteX140" fmla="*/ 821933 w 3678148"/>
              <a:gd name="connsiteY140" fmla="*/ 3842535 h 4107935"/>
              <a:gd name="connsiteX141" fmla="*/ 801384 w 3678148"/>
              <a:gd name="connsiteY141" fmla="*/ 3811713 h 4107935"/>
              <a:gd name="connsiteX142" fmla="*/ 770562 w 3678148"/>
              <a:gd name="connsiteY142" fmla="*/ 3760342 h 4107935"/>
              <a:gd name="connsiteX143" fmla="*/ 729465 w 3678148"/>
              <a:gd name="connsiteY143" fmla="*/ 3719245 h 4107935"/>
              <a:gd name="connsiteX144" fmla="*/ 719191 w 3678148"/>
              <a:gd name="connsiteY144" fmla="*/ 3688423 h 4107935"/>
              <a:gd name="connsiteX145" fmla="*/ 688368 w 3678148"/>
              <a:gd name="connsiteY145" fmla="*/ 3667874 h 4107935"/>
              <a:gd name="connsiteX146" fmla="*/ 647272 w 3678148"/>
              <a:gd name="connsiteY146" fmla="*/ 3637052 h 4107935"/>
              <a:gd name="connsiteX147" fmla="*/ 575353 w 3678148"/>
              <a:gd name="connsiteY147" fmla="*/ 3616504 h 4107935"/>
              <a:gd name="connsiteX148" fmla="*/ 534256 w 3678148"/>
              <a:gd name="connsiteY148" fmla="*/ 3595955 h 4107935"/>
              <a:gd name="connsiteX149" fmla="*/ 482885 w 3678148"/>
              <a:gd name="connsiteY149" fmla="*/ 3575407 h 4107935"/>
              <a:gd name="connsiteX150" fmla="*/ 472611 w 3678148"/>
              <a:gd name="connsiteY150" fmla="*/ 3534310 h 4107935"/>
              <a:gd name="connsiteX151" fmla="*/ 410966 w 3678148"/>
              <a:gd name="connsiteY151" fmla="*/ 3513762 h 4107935"/>
              <a:gd name="connsiteX152" fmla="*/ 359595 w 3678148"/>
              <a:gd name="connsiteY152" fmla="*/ 3503488 h 4107935"/>
              <a:gd name="connsiteX153" fmla="*/ 277402 w 3678148"/>
              <a:gd name="connsiteY153" fmla="*/ 3472665 h 4107935"/>
              <a:gd name="connsiteX154" fmla="*/ 236306 w 3678148"/>
              <a:gd name="connsiteY154" fmla="*/ 3441843 h 4107935"/>
              <a:gd name="connsiteX155" fmla="*/ 215757 w 3678148"/>
              <a:gd name="connsiteY155" fmla="*/ 3421295 h 4107935"/>
              <a:gd name="connsiteX156" fmla="*/ 205483 w 3678148"/>
              <a:gd name="connsiteY156" fmla="*/ 3380198 h 4107935"/>
              <a:gd name="connsiteX157" fmla="*/ 102742 w 3678148"/>
              <a:gd name="connsiteY157" fmla="*/ 3287731 h 4107935"/>
              <a:gd name="connsiteX158" fmla="*/ 92467 w 3678148"/>
              <a:gd name="connsiteY158" fmla="*/ 3256908 h 4107935"/>
              <a:gd name="connsiteX159" fmla="*/ 61645 w 3678148"/>
              <a:gd name="connsiteY159" fmla="*/ 3215812 h 4107935"/>
              <a:gd name="connsiteX160" fmla="*/ 51371 w 3678148"/>
              <a:gd name="connsiteY160" fmla="*/ 3174715 h 4107935"/>
              <a:gd name="connsiteX161" fmla="*/ 41097 w 3678148"/>
              <a:gd name="connsiteY161" fmla="*/ 3143892 h 4107935"/>
              <a:gd name="connsiteX162" fmla="*/ 20548 w 3678148"/>
              <a:gd name="connsiteY162" fmla="*/ 2897313 h 4107935"/>
              <a:gd name="connsiteX163" fmla="*/ 30822 w 3678148"/>
              <a:gd name="connsiteY163" fmla="*/ 2804845 h 4107935"/>
              <a:gd name="connsiteX164" fmla="*/ 0 w 3678148"/>
              <a:gd name="connsiteY164" fmla="*/ 2722652 h 4107935"/>
              <a:gd name="connsiteX165" fmla="*/ 20548 w 3678148"/>
              <a:gd name="connsiteY165" fmla="*/ 2661007 h 4107935"/>
              <a:gd name="connsiteX166" fmla="*/ 61645 w 3678148"/>
              <a:gd name="connsiteY166" fmla="*/ 2589088 h 4107935"/>
              <a:gd name="connsiteX167" fmla="*/ 92467 w 3678148"/>
              <a:gd name="connsiteY167" fmla="*/ 2537717 h 4107935"/>
              <a:gd name="connsiteX168" fmla="*/ 113016 w 3678148"/>
              <a:gd name="connsiteY168" fmla="*/ 2352782 h 4107935"/>
              <a:gd name="connsiteX169" fmla="*/ 102742 w 3678148"/>
              <a:gd name="connsiteY169" fmla="*/ 2321960 h 4107935"/>
              <a:gd name="connsiteX170" fmla="*/ 71919 w 3678148"/>
              <a:gd name="connsiteY170" fmla="*/ 2229492 h 4107935"/>
              <a:gd name="connsiteX171" fmla="*/ 61645 w 3678148"/>
              <a:gd name="connsiteY171" fmla="*/ 2054832 h 4107935"/>
              <a:gd name="connsiteX172" fmla="*/ 71919 w 3678148"/>
              <a:gd name="connsiteY172" fmla="*/ 2013735 h 4107935"/>
              <a:gd name="connsiteX173" fmla="*/ 82193 w 3678148"/>
              <a:gd name="connsiteY173" fmla="*/ 1962364 h 4107935"/>
              <a:gd name="connsiteX174" fmla="*/ 51371 w 3678148"/>
              <a:gd name="connsiteY174" fmla="*/ 1880171 h 4107935"/>
              <a:gd name="connsiteX175" fmla="*/ 61645 w 3678148"/>
              <a:gd name="connsiteY175" fmla="*/ 1849349 h 4107935"/>
              <a:gd name="connsiteX176" fmla="*/ 92467 w 3678148"/>
              <a:gd name="connsiteY176" fmla="*/ 1808252 h 4107935"/>
              <a:gd name="connsiteX177" fmla="*/ 113016 w 3678148"/>
              <a:gd name="connsiteY177" fmla="*/ 1787704 h 4107935"/>
              <a:gd name="connsiteX178" fmla="*/ 123290 w 3678148"/>
              <a:gd name="connsiteY178" fmla="*/ 1756881 h 4107935"/>
              <a:gd name="connsiteX179" fmla="*/ 154112 w 3678148"/>
              <a:gd name="connsiteY179" fmla="*/ 1715785 h 4107935"/>
              <a:gd name="connsiteX180" fmla="*/ 195209 w 3678148"/>
              <a:gd name="connsiteY180" fmla="*/ 1664414 h 4107935"/>
              <a:gd name="connsiteX181" fmla="*/ 205483 w 3678148"/>
              <a:gd name="connsiteY181" fmla="*/ 1613043 h 4107935"/>
              <a:gd name="connsiteX182" fmla="*/ 164386 w 3678148"/>
              <a:gd name="connsiteY182" fmla="*/ 1602769 h 4107935"/>
              <a:gd name="connsiteX183" fmla="*/ 113016 w 3678148"/>
              <a:gd name="connsiteY183" fmla="*/ 1571946 h 4107935"/>
              <a:gd name="connsiteX184" fmla="*/ 102742 w 3678148"/>
              <a:gd name="connsiteY184" fmla="*/ 1541124 h 4107935"/>
              <a:gd name="connsiteX185" fmla="*/ 123290 w 3678148"/>
              <a:gd name="connsiteY185" fmla="*/ 1448656 h 4107935"/>
              <a:gd name="connsiteX186" fmla="*/ 113016 w 3678148"/>
              <a:gd name="connsiteY186" fmla="*/ 1417834 h 4107935"/>
              <a:gd name="connsiteX187" fmla="*/ 82193 w 3678148"/>
              <a:gd name="connsiteY187" fmla="*/ 1335641 h 4107935"/>
              <a:gd name="connsiteX188" fmla="*/ 102742 w 3678148"/>
              <a:gd name="connsiteY188" fmla="*/ 1315092 h 4107935"/>
              <a:gd name="connsiteX189" fmla="*/ 123290 w 3678148"/>
              <a:gd name="connsiteY189" fmla="*/ 1284270 h 4107935"/>
              <a:gd name="connsiteX190" fmla="*/ 154112 w 3678148"/>
              <a:gd name="connsiteY190" fmla="*/ 1273996 h 4107935"/>
              <a:gd name="connsiteX191" fmla="*/ 195209 w 3678148"/>
              <a:gd name="connsiteY191" fmla="*/ 1243173 h 4107935"/>
              <a:gd name="connsiteX192" fmla="*/ 287676 w 3678148"/>
              <a:gd name="connsiteY192" fmla="*/ 1160980 h 4107935"/>
              <a:gd name="connsiteX193" fmla="*/ 318499 w 3678148"/>
              <a:gd name="connsiteY193" fmla="*/ 996594 h 4107935"/>
              <a:gd name="connsiteX194" fmla="*/ 297951 w 3678148"/>
              <a:gd name="connsiteY194" fmla="*/ 965771 h 4107935"/>
              <a:gd name="connsiteX195" fmla="*/ 349321 w 3678148"/>
              <a:gd name="connsiteY195" fmla="*/ 904126 h 4107935"/>
              <a:gd name="connsiteX196" fmla="*/ 380144 w 3678148"/>
              <a:gd name="connsiteY196" fmla="*/ 893852 h 4107935"/>
              <a:gd name="connsiteX197" fmla="*/ 410966 w 3678148"/>
              <a:gd name="connsiteY197" fmla="*/ 770562 h 4107935"/>
              <a:gd name="connsiteX198" fmla="*/ 431515 w 3678148"/>
              <a:gd name="connsiteY198" fmla="*/ 750014 h 4107935"/>
              <a:gd name="connsiteX199" fmla="*/ 462337 w 3678148"/>
              <a:gd name="connsiteY199" fmla="*/ 739740 h 4107935"/>
              <a:gd name="connsiteX200" fmla="*/ 462337 w 3678148"/>
              <a:gd name="connsiteY200" fmla="*/ 667820 h 4107935"/>
              <a:gd name="connsiteX201" fmla="*/ 431515 w 3678148"/>
              <a:gd name="connsiteY201" fmla="*/ 606176 h 4107935"/>
              <a:gd name="connsiteX202" fmla="*/ 472611 w 3678148"/>
              <a:gd name="connsiteY202" fmla="*/ 575353 h 4107935"/>
              <a:gd name="connsiteX203" fmla="*/ 523982 w 3678148"/>
              <a:gd name="connsiteY203" fmla="*/ 523982 h 4107935"/>
              <a:gd name="connsiteX204" fmla="*/ 482885 w 3678148"/>
              <a:gd name="connsiteY204" fmla="*/ 462337 h 4107935"/>
              <a:gd name="connsiteX205" fmla="*/ 472611 w 3678148"/>
              <a:gd name="connsiteY205" fmla="*/ 400692 h 4107935"/>
              <a:gd name="connsiteX206" fmla="*/ 452063 w 3678148"/>
              <a:gd name="connsiteY206" fmla="*/ 308225 h 4107935"/>
              <a:gd name="connsiteX207" fmla="*/ 441789 w 3678148"/>
              <a:gd name="connsiteY207" fmla="*/ 236306 h 4107935"/>
              <a:gd name="connsiteX208" fmla="*/ 452063 w 3678148"/>
              <a:gd name="connsiteY208" fmla="*/ 205483 h 4107935"/>
              <a:gd name="connsiteX209" fmla="*/ 523982 w 3678148"/>
              <a:gd name="connsiteY209" fmla="*/ 174661 h 4107935"/>
              <a:gd name="connsiteX210" fmla="*/ 616449 w 3678148"/>
              <a:gd name="connsiteY210" fmla="*/ 164387 h 4107935"/>
              <a:gd name="connsiteX211" fmla="*/ 647272 w 3678148"/>
              <a:gd name="connsiteY211" fmla="*/ 82194 h 4107935"/>
              <a:gd name="connsiteX212" fmla="*/ 678094 w 3678148"/>
              <a:gd name="connsiteY212" fmla="*/ 61645 h 4107935"/>
              <a:gd name="connsiteX213" fmla="*/ 729465 w 3678148"/>
              <a:gd name="connsiteY213" fmla="*/ 30823 h 4107935"/>
              <a:gd name="connsiteX214" fmla="*/ 750013 w 3678148"/>
              <a:gd name="connsiteY214" fmla="*/ 10274 h 4107935"/>
              <a:gd name="connsiteX215" fmla="*/ 801384 w 3678148"/>
              <a:gd name="connsiteY215" fmla="*/ 0 h 410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3678148" h="4107935">
                <a:moveTo>
                  <a:pt x="801384" y="0"/>
                </a:moveTo>
                <a:cubicBezTo>
                  <a:pt x="801384" y="0"/>
                  <a:pt x="898501" y="45638"/>
                  <a:pt x="945222" y="71919"/>
                </a:cubicBezTo>
                <a:cubicBezTo>
                  <a:pt x="953665" y="76668"/>
                  <a:pt x="958329" y="86267"/>
                  <a:pt x="965771" y="92468"/>
                </a:cubicBezTo>
                <a:cubicBezTo>
                  <a:pt x="978925" y="103430"/>
                  <a:pt x="993168" y="113016"/>
                  <a:pt x="1006867" y="123290"/>
                </a:cubicBezTo>
                <a:cubicBezTo>
                  <a:pt x="1006867" y="123290"/>
                  <a:pt x="1061304" y="138633"/>
                  <a:pt x="1089061" y="143838"/>
                </a:cubicBezTo>
                <a:cubicBezTo>
                  <a:pt x="1116199" y="148926"/>
                  <a:pt x="1143856" y="150688"/>
                  <a:pt x="1171254" y="154113"/>
                </a:cubicBezTo>
                <a:cubicBezTo>
                  <a:pt x="1181528" y="150688"/>
                  <a:pt x="1192790" y="149410"/>
                  <a:pt x="1202076" y="143838"/>
                </a:cubicBezTo>
                <a:cubicBezTo>
                  <a:pt x="1210382" y="138854"/>
                  <a:pt x="1212938" y="123290"/>
                  <a:pt x="1222625" y="123290"/>
                </a:cubicBezTo>
                <a:cubicBezTo>
                  <a:pt x="1247557" y="123290"/>
                  <a:pt x="1270096" y="138948"/>
                  <a:pt x="1294544" y="143838"/>
                </a:cubicBezTo>
                <a:cubicBezTo>
                  <a:pt x="1321619" y="149253"/>
                  <a:pt x="1349339" y="150688"/>
                  <a:pt x="1376737" y="154113"/>
                </a:cubicBezTo>
                <a:cubicBezTo>
                  <a:pt x="1412285" y="142263"/>
                  <a:pt x="1406516" y="147189"/>
                  <a:pt x="1438382" y="123290"/>
                </a:cubicBezTo>
                <a:cubicBezTo>
                  <a:pt x="1455925" y="110133"/>
                  <a:pt x="1468950" y="89129"/>
                  <a:pt x="1489753" y="82194"/>
                </a:cubicBezTo>
                <a:cubicBezTo>
                  <a:pt x="1522405" y="71310"/>
                  <a:pt x="1558247" y="75344"/>
                  <a:pt x="1592494" y="71919"/>
                </a:cubicBezTo>
                <a:cubicBezTo>
                  <a:pt x="1634363" y="113788"/>
                  <a:pt x="1587793" y="71550"/>
                  <a:pt x="1654139" y="113016"/>
                </a:cubicBezTo>
                <a:cubicBezTo>
                  <a:pt x="1668660" y="122091"/>
                  <a:pt x="1681302" y="133885"/>
                  <a:pt x="1695236" y="143838"/>
                </a:cubicBezTo>
                <a:cubicBezTo>
                  <a:pt x="1705284" y="151015"/>
                  <a:pt x="1714026" y="161610"/>
                  <a:pt x="1726058" y="164387"/>
                </a:cubicBezTo>
                <a:cubicBezTo>
                  <a:pt x="1759595" y="172126"/>
                  <a:pt x="1794553" y="171236"/>
                  <a:pt x="1828800" y="174661"/>
                </a:cubicBezTo>
                <a:cubicBezTo>
                  <a:pt x="1859622" y="154113"/>
                  <a:pt x="1863047" y="157537"/>
                  <a:pt x="1880171" y="123290"/>
                </a:cubicBezTo>
                <a:cubicBezTo>
                  <a:pt x="1885014" y="113604"/>
                  <a:pt x="1879826" y="94592"/>
                  <a:pt x="1890445" y="92468"/>
                </a:cubicBezTo>
                <a:cubicBezTo>
                  <a:pt x="1920855" y="86386"/>
                  <a:pt x="1952090" y="99317"/>
                  <a:pt x="1982912" y="102742"/>
                </a:cubicBezTo>
                <a:lnTo>
                  <a:pt x="2034283" y="92468"/>
                </a:lnTo>
                <a:cubicBezTo>
                  <a:pt x="2068530" y="85618"/>
                  <a:pt x="2102875" y="79237"/>
                  <a:pt x="2137025" y="71919"/>
                </a:cubicBezTo>
                <a:cubicBezTo>
                  <a:pt x="2209382" y="56414"/>
                  <a:pt x="2161040" y="49444"/>
                  <a:pt x="2250040" y="113016"/>
                </a:cubicBezTo>
                <a:lnTo>
                  <a:pt x="2280863" y="123290"/>
                </a:lnTo>
                <a:cubicBezTo>
                  <a:pt x="2299242" y="129416"/>
                  <a:pt x="2308260" y="150688"/>
                  <a:pt x="2321959" y="164387"/>
                </a:cubicBezTo>
                <a:lnTo>
                  <a:pt x="2352782" y="195209"/>
                </a:lnTo>
                <a:cubicBezTo>
                  <a:pt x="2366481" y="208908"/>
                  <a:pt x="2378380" y="224682"/>
                  <a:pt x="2393879" y="236306"/>
                </a:cubicBezTo>
                <a:cubicBezTo>
                  <a:pt x="2414193" y="251541"/>
                  <a:pt x="2441991" y="259193"/>
                  <a:pt x="2465798" y="267128"/>
                </a:cubicBezTo>
                <a:lnTo>
                  <a:pt x="2476072" y="236306"/>
                </a:lnTo>
                <a:cubicBezTo>
                  <a:pt x="2482921" y="215758"/>
                  <a:pt x="2490921" y="195558"/>
                  <a:pt x="2496620" y="174661"/>
                </a:cubicBezTo>
                <a:cubicBezTo>
                  <a:pt x="2501215" y="157814"/>
                  <a:pt x="2501372" y="139857"/>
                  <a:pt x="2506894" y="123290"/>
                </a:cubicBezTo>
                <a:cubicBezTo>
                  <a:pt x="2511737" y="108760"/>
                  <a:pt x="2521410" y="96271"/>
                  <a:pt x="2527443" y="82194"/>
                </a:cubicBezTo>
                <a:cubicBezTo>
                  <a:pt x="2531709" y="72240"/>
                  <a:pt x="2534292" y="61645"/>
                  <a:pt x="2537717" y="51371"/>
                </a:cubicBezTo>
                <a:cubicBezTo>
                  <a:pt x="2537717" y="51371"/>
                  <a:pt x="2579729" y="112425"/>
                  <a:pt x="2599362" y="143838"/>
                </a:cubicBezTo>
                <a:cubicBezTo>
                  <a:pt x="2622987" y="181638"/>
                  <a:pt x="2645725" y="236417"/>
                  <a:pt x="2681555" y="267128"/>
                </a:cubicBezTo>
                <a:cubicBezTo>
                  <a:pt x="2689778" y="274176"/>
                  <a:pt x="2703091" y="271831"/>
                  <a:pt x="2712377" y="277403"/>
                </a:cubicBezTo>
                <a:cubicBezTo>
                  <a:pt x="2720683" y="282387"/>
                  <a:pt x="2726076" y="291102"/>
                  <a:pt x="2732926" y="297951"/>
                </a:cubicBezTo>
                <a:lnTo>
                  <a:pt x="2763748" y="308225"/>
                </a:lnTo>
                <a:cubicBezTo>
                  <a:pt x="2835667" y="332198"/>
                  <a:pt x="2818544" y="308225"/>
                  <a:pt x="2835667" y="359596"/>
                </a:cubicBezTo>
                <a:cubicBezTo>
                  <a:pt x="2809843" y="437067"/>
                  <a:pt x="2844678" y="341574"/>
                  <a:pt x="2804845" y="421241"/>
                </a:cubicBezTo>
                <a:cubicBezTo>
                  <a:pt x="2800002" y="430927"/>
                  <a:pt x="2797996" y="441789"/>
                  <a:pt x="2794571" y="452063"/>
                </a:cubicBezTo>
                <a:lnTo>
                  <a:pt x="2763748" y="482886"/>
                </a:lnTo>
                <a:lnTo>
                  <a:pt x="2691829" y="554805"/>
                </a:lnTo>
                <a:cubicBezTo>
                  <a:pt x="2674705" y="561654"/>
                  <a:pt x="2655465" y="564633"/>
                  <a:pt x="2640458" y="575353"/>
                </a:cubicBezTo>
                <a:cubicBezTo>
                  <a:pt x="2630410" y="582530"/>
                  <a:pt x="2627815" y="596690"/>
                  <a:pt x="2619910" y="606176"/>
                </a:cubicBezTo>
                <a:cubicBezTo>
                  <a:pt x="2610608" y="617338"/>
                  <a:pt x="2599362" y="626724"/>
                  <a:pt x="2589088" y="636998"/>
                </a:cubicBezTo>
                <a:cubicBezTo>
                  <a:pt x="2849367" y="640423"/>
                  <a:pt x="3109961" y="634009"/>
                  <a:pt x="3369924" y="647272"/>
                </a:cubicBezTo>
                <a:cubicBezTo>
                  <a:pt x="3446403" y="651174"/>
                  <a:pt x="3521076" y="672323"/>
                  <a:pt x="3595955" y="688369"/>
                </a:cubicBezTo>
                <a:cubicBezTo>
                  <a:pt x="3617134" y="692907"/>
                  <a:pt x="3644860" y="691400"/>
                  <a:pt x="3657600" y="708917"/>
                </a:cubicBezTo>
                <a:cubicBezTo>
                  <a:pt x="3676171" y="734453"/>
                  <a:pt x="3671299" y="770562"/>
                  <a:pt x="3678148" y="801385"/>
                </a:cubicBezTo>
                <a:cubicBezTo>
                  <a:pt x="3674723" y="821933"/>
                  <a:pt x="3671959" y="842602"/>
                  <a:pt x="3667874" y="863029"/>
                </a:cubicBezTo>
                <a:cubicBezTo>
                  <a:pt x="3665105" y="876875"/>
                  <a:pt x="3659005" y="890075"/>
                  <a:pt x="3657600" y="904126"/>
                </a:cubicBezTo>
                <a:cubicBezTo>
                  <a:pt x="3652137" y="958756"/>
                  <a:pt x="3650751" y="1013717"/>
                  <a:pt x="3647326" y="1068513"/>
                </a:cubicBezTo>
                <a:cubicBezTo>
                  <a:pt x="3647326" y="1068513"/>
                  <a:pt x="3633127" y="1123188"/>
                  <a:pt x="3626777" y="1150706"/>
                </a:cubicBezTo>
                <a:cubicBezTo>
                  <a:pt x="3621752" y="1172480"/>
                  <a:pt x="3617453" y="1210451"/>
                  <a:pt x="3606229" y="1232899"/>
                </a:cubicBezTo>
                <a:cubicBezTo>
                  <a:pt x="3600707" y="1243944"/>
                  <a:pt x="3592530" y="1253448"/>
                  <a:pt x="3585681" y="1263722"/>
                </a:cubicBezTo>
                <a:cubicBezTo>
                  <a:pt x="3548009" y="1284270"/>
                  <a:pt x="3511408" y="1306918"/>
                  <a:pt x="3472665" y="1325367"/>
                </a:cubicBezTo>
                <a:cubicBezTo>
                  <a:pt x="3429101" y="1346112"/>
                  <a:pt x="3326219" y="1383354"/>
                  <a:pt x="3277456" y="1397286"/>
                </a:cubicBezTo>
                <a:cubicBezTo>
                  <a:pt x="3260665" y="1402083"/>
                  <a:pt x="3243395" y="1405252"/>
                  <a:pt x="3226085" y="1407560"/>
                </a:cubicBezTo>
                <a:cubicBezTo>
                  <a:pt x="3191969" y="1412109"/>
                  <a:pt x="3152381" y="1399356"/>
                  <a:pt x="3123344" y="1417834"/>
                </a:cubicBezTo>
                <a:cubicBezTo>
                  <a:pt x="3105769" y="1429018"/>
                  <a:pt x="3115371" y="1458775"/>
                  <a:pt x="3113070" y="1479479"/>
                </a:cubicBezTo>
                <a:cubicBezTo>
                  <a:pt x="3108516" y="1520466"/>
                  <a:pt x="3106220" y="1561672"/>
                  <a:pt x="3102795" y="1602769"/>
                </a:cubicBezTo>
                <a:cubicBezTo>
                  <a:pt x="3095946" y="1616468"/>
                  <a:pt x="3087625" y="1629525"/>
                  <a:pt x="3082247" y="1643865"/>
                </a:cubicBezTo>
                <a:cubicBezTo>
                  <a:pt x="3077289" y="1657087"/>
                  <a:pt x="3079806" y="1673213"/>
                  <a:pt x="3071973" y="1684962"/>
                </a:cubicBezTo>
                <a:cubicBezTo>
                  <a:pt x="3040990" y="1731438"/>
                  <a:pt x="3039114" y="1719088"/>
                  <a:pt x="3040784" y="1707715"/>
                </a:cubicBezTo>
                <a:lnTo>
                  <a:pt x="3042247" y="1700578"/>
                </a:lnTo>
                <a:lnTo>
                  <a:pt x="3042756" y="1698864"/>
                </a:lnTo>
                <a:cubicBezTo>
                  <a:pt x="3043049" y="1697725"/>
                  <a:pt x="3042765" y="1698516"/>
                  <a:pt x="3042303" y="1700303"/>
                </a:cubicBezTo>
                <a:lnTo>
                  <a:pt x="3042247" y="1700578"/>
                </a:lnTo>
                <a:lnTo>
                  <a:pt x="3039745" y="1709005"/>
                </a:lnTo>
                <a:cubicBezTo>
                  <a:pt x="3037899" y="1714939"/>
                  <a:pt x="3035075" y="1723737"/>
                  <a:pt x="3030876" y="1736333"/>
                </a:cubicBezTo>
                <a:cubicBezTo>
                  <a:pt x="3020602" y="1746607"/>
                  <a:pt x="3008113" y="1755066"/>
                  <a:pt x="3000054" y="1767155"/>
                </a:cubicBezTo>
                <a:cubicBezTo>
                  <a:pt x="2994047" y="1776166"/>
                  <a:pt x="2994046" y="1788024"/>
                  <a:pt x="2989780" y="1797978"/>
                </a:cubicBezTo>
                <a:cubicBezTo>
                  <a:pt x="2983747" y="1812055"/>
                  <a:pt x="2977348" y="1826086"/>
                  <a:pt x="2969231" y="1839074"/>
                </a:cubicBezTo>
                <a:cubicBezTo>
                  <a:pt x="2960155" y="1853595"/>
                  <a:pt x="2949553" y="1867170"/>
                  <a:pt x="2938409" y="1880171"/>
                </a:cubicBezTo>
                <a:cubicBezTo>
                  <a:pt x="2928953" y="1891203"/>
                  <a:pt x="2913487" y="1897716"/>
                  <a:pt x="2907586" y="1910994"/>
                </a:cubicBezTo>
                <a:cubicBezTo>
                  <a:pt x="2899125" y="1930030"/>
                  <a:pt x="2905049" y="1953296"/>
                  <a:pt x="2897312" y="1972638"/>
                </a:cubicBezTo>
                <a:cubicBezTo>
                  <a:pt x="2890953" y="1988537"/>
                  <a:pt x="2874986" y="1998867"/>
                  <a:pt x="2866490" y="2013735"/>
                </a:cubicBezTo>
                <a:cubicBezTo>
                  <a:pt x="2861117" y="2023138"/>
                  <a:pt x="2859641" y="2034284"/>
                  <a:pt x="2856216" y="2044558"/>
                </a:cubicBezTo>
                <a:cubicBezTo>
                  <a:pt x="2849366" y="2054832"/>
                  <a:pt x="2841189" y="2064336"/>
                  <a:pt x="2835667" y="2075380"/>
                </a:cubicBezTo>
                <a:cubicBezTo>
                  <a:pt x="2830824" y="2085067"/>
                  <a:pt x="2828020" y="2095696"/>
                  <a:pt x="2825393" y="2106203"/>
                </a:cubicBezTo>
                <a:cubicBezTo>
                  <a:pt x="2817735" y="2136834"/>
                  <a:pt x="2811694" y="2167848"/>
                  <a:pt x="2804845" y="2198670"/>
                </a:cubicBezTo>
                <a:cubicBezTo>
                  <a:pt x="2808270" y="2208944"/>
                  <a:pt x="2810276" y="2219806"/>
                  <a:pt x="2815119" y="2229492"/>
                </a:cubicBezTo>
                <a:cubicBezTo>
                  <a:pt x="2827011" y="2253276"/>
                  <a:pt x="2846605" y="2274092"/>
                  <a:pt x="2866490" y="2291137"/>
                </a:cubicBezTo>
                <a:cubicBezTo>
                  <a:pt x="2879491" y="2302281"/>
                  <a:pt x="2893887" y="2311686"/>
                  <a:pt x="2907586" y="2321960"/>
                </a:cubicBezTo>
                <a:cubicBezTo>
                  <a:pt x="2926959" y="2336490"/>
                  <a:pt x="2943010" y="2355106"/>
                  <a:pt x="2958957" y="2373331"/>
                </a:cubicBezTo>
                <a:cubicBezTo>
                  <a:pt x="2967088" y="2382624"/>
                  <a:pt x="2977760" y="2391929"/>
                  <a:pt x="2979506" y="2404153"/>
                </a:cubicBezTo>
                <a:cubicBezTo>
                  <a:pt x="2988238" y="2465273"/>
                  <a:pt x="2986355" y="2527443"/>
                  <a:pt x="2989780" y="2589088"/>
                </a:cubicBezTo>
                <a:cubicBezTo>
                  <a:pt x="2989780" y="2589088"/>
                  <a:pt x="2964281" y="2658404"/>
                  <a:pt x="2948683" y="2691829"/>
                </a:cubicBezTo>
                <a:cubicBezTo>
                  <a:pt x="2883812" y="2830839"/>
                  <a:pt x="2946081" y="2690596"/>
                  <a:pt x="2897312" y="2763749"/>
                </a:cubicBezTo>
                <a:cubicBezTo>
                  <a:pt x="2888816" y="2776492"/>
                  <a:pt x="2884363" y="2791547"/>
                  <a:pt x="2876764" y="2804845"/>
                </a:cubicBezTo>
                <a:cubicBezTo>
                  <a:pt x="2870638" y="2815566"/>
                  <a:pt x="2860802" y="2824203"/>
                  <a:pt x="2856216" y="2835668"/>
                </a:cubicBezTo>
                <a:cubicBezTo>
                  <a:pt x="2819672" y="2927028"/>
                  <a:pt x="2853010" y="2883174"/>
                  <a:pt x="2815119" y="2958958"/>
                </a:cubicBezTo>
                <a:cubicBezTo>
                  <a:pt x="2809597" y="2970002"/>
                  <a:pt x="2800093" y="2978736"/>
                  <a:pt x="2794571" y="2989780"/>
                </a:cubicBezTo>
                <a:cubicBezTo>
                  <a:pt x="2781920" y="3015083"/>
                  <a:pt x="2774022" y="3073594"/>
                  <a:pt x="2774022" y="3092522"/>
                </a:cubicBezTo>
                <a:cubicBezTo>
                  <a:pt x="2774022" y="3106642"/>
                  <a:pt x="2782819" y="3119575"/>
                  <a:pt x="2784297" y="3133618"/>
                </a:cubicBezTo>
                <a:cubicBezTo>
                  <a:pt x="2789687" y="3184820"/>
                  <a:pt x="2791146" y="3236360"/>
                  <a:pt x="2794571" y="3287731"/>
                </a:cubicBezTo>
                <a:cubicBezTo>
                  <a:pt x="2791146" y="3304854"/>
                  <a:pt x="2790429" y="3322750"/>
                  <a:pt x="2784297" y="3339101"/>
                </a:cubicBezTo>
                <a:cubicBezTo>
                  <a:pt x="2779961" y="3350663"/>
                  <a:pt x="2766997" y="3358011"/>
                  <a:pt x="2763748" y="3369924"/>
                </a:cubicBezTo>
                <a:cubicBezTo>
                  <a:pt x="2756483" y="3396562"/>
                  <a:pt x="2756899" y="3424719"/>
                  <a:pt x="2753474" y="3452117"/>
                </a:cubicBezTo>
                <a:cubicBezTo>
                  <a:pt x="2746625" y="3462391"/>
                  <a:pt x="2738448" y="3471895"/>
                  <a:pt x="2732926" y="3482940"/>
                </a:cubicBezTo>
                <a:cubicBezTo>
                  <a:pt x="2728083" y="3492626"/>
                  <a:pt x="2729585" y="3505442"/>
                  <a:pt x="2722652" y="3513762"/>
                </a:cubicBezTo>
                <a:cubicBezTo>
                  <a:pt x="2711690" y="3526917"/>
                  <a:pt x="2693663" y="3532477"/>
                  <a:pt x="2681555" y="3544585"/>
                </a:cubicBezTo>
                <a:cubicBezTo>
                  <a:pt x="2672824" y="3553316"/>
                  <a:pt x="2667856" y="3565133"/>
                  <a:pt x="2661007" y="3575407"/>
                </a:cubicBezTo>
                <a:cubicBezTo>
                  <a:pt x="2647308" y="3585681"/>
                  <a:pt x="2633065" y="3595267"/>
                  <a:pt x="2619910" y="3606229"/>
                </a:cubicBezTo>
                <a:cubicBezTo>
                  <a:pt x="2612469" y="3612430"/>
                  <a:pt x="2606926" y="3620727"/>
                  <a:pt x="2599362" y="3626778"/>
                </a:cubicBezTo>
                <a:cubicBezTo>
                  <a:pt x="2560948" y="3657509"/>
                  <a:pt x="2538231" y="3652564"/>
                  <a:pt x="2506894" y="3708971"/>
                </a:cubicBezTo>
                <a:cubicBezTo>
                  <a:pt x="2501634" y="3718438"/>
                  <a:pt x="2513743" y="3729520"/>
                  <a:pt x="2517168" y="3739794"/>
                </a:cubicBezTo>
                <a:cubicBezTo>
                  <a:pt x="2513743" y="3753493"/>
                  <a:pt x="2511852" y="3767669"/>
                  <a:pt x="2506894" y="3780890"/>
                </a:cubicBezTo>
                <a:cubicBezTo>
                  <a:pt x="2501516" y="3795231"/>
                  <a:pt x="2492566" y="3807991"/>
                  <a:pt x="2486346" y="3821987"/>
                </a:cubicBezTo>
                <a:cubicBezTo>
                  <a:pt x="2478856" y="3838840"/>
                  <a:pt x="2473288" y="3856505"/>
                  <a:pt x="2465798" y="3873358"/>
                </a:cubicBezTo>
                <a:cubicBezTo>
                  <a:pt x="2459578" y="3887354"/>
                  <a:pt x="2451469" y="3900458"/>
                  <a:pt x="2445249" y="3914454"/>
                </a:cubicBezTo>
                <a:cubicBezTo>
                  <a:pt x="2418611" y="3974389"/>
                  <a:pt x="2407049" y="4022689"/>
                  <a:pt x="2383604" y="4089115"/>
                </a:cubicBezTo>
                <a:lnTo>
                  <a:pt x="2377510" y="4107935"/>
                </a:lnTo>
                <a:lnTo>
                  <a:pt x="2268113" y="4107935"/>
                </a:lnTo>
                <a:lnTo>
                  <a:pt x="2260315" y="4099389"/>
                </a:lnTo>
                <a:cubicBezTo>
                  <a:pt x="2245875" y="4082886"/>
                  <a:pt x="2234724" y="4063524"/>
                  <a:pt x="2219218" y="4048018"/>
                </a:cubicBezTo>
                <a:cubicBezTo>
                  <a:pt x="2210487" y="4039287"/>
                  <a:pt x="2197126" y="4036201"/>
                  <a:pt x="2188395" y="4027470"/>
                </a:cubicBezTo>
                <a:cubicBezTo>
                  <a:pt x="2159908" y="3998983"/>
                  <a:pt x="2160303" y="3977919"/>
                  <a:pt x="2126751" y="3955551"/>
                </a:cubicBezTo>
                <a:cubicBezTo>
                  <a:pt x="2117740" y="3949544"/>
                  <a:pt x="2105615" y="3950120"/>
                  <a:pt x="2095928" y="3945277"/>
                </a:cubicBezTo>
                <a:cubicBezTo>
                  <a:pt x="2084884" y="3939755"/>
                  <a:pt x="2075380" y="3931578"/>
                  <a:pt x="2065106" y="3924728"/>
                </a:cubicBezTo>
                <a:lnTo>
                  <a:pt x="2003461" y="3904180"/>
                </a:lnTo>
                <a:cubicBezTo>
                  <a:pt x="1801803" y="3836962"/>
                  <a:pt x="2020054" y="3879547"/>
                  <a:pt x="1859622" y="3852809"/>
                </a:cubicBezTo>
                <a:cubicBezTo>
                  <a:pt x="1849348" y="3859659"/>
                  <a:pt x="1838848" y="3866181"/>
                  <a:pt x="1828800" y="3873358"/>
                </a:cubicBezTo>
                <a:cubicBezTo>
                  <a:pt x="1788658" y="3902031"/>
                  <a:pt x="1782643" y="3911848"/>
                  <a:pt x="1736333" y="3935003"/>
                </a:cubicBezTo>
                <a:cubicBezTo>
                  <a:pt x="1719837" y="3943251"/>
                  <a:pt x="1703300" y="3953586"/>
                  <a:pt x="1684962" y="3955551"/>
                </a:cubicBezTo>
                <a:cubicBezTo>
                  <a:pt x="1606568" y="3963950"/>
                  <a:pt x="1527441" y="3968855"/>
                  <a:pt x="1448656" y="3965825"/>
                </a:cubicBezTo>
                <a:cubicBezTo>
                  <a:pt x="1436317" y="3965350"/>
                  <a:pt x="1428108" y="3952126"/>
                  <a:pt x="1417834" y="3945277"/>
                </a:cubicBezTo>
                <a:cubicBezTo>
                  <a:pt x="1384215" y="3934071"/>
                  <a:pt x="1366522" y="3930650"/>
                  <a:pt x="1335640" y="3904180"/>
                </a:cubicBezTo>
                <a:cubicBezTo>
                  <a:pt x="1326265" y="3896144"/>
                  <a:pt x="1321941" y="3883632"/>
                  <a:pt x="1315092" y="3873358"/>
                </a:cubicBezTo>
                <a:cubicBezTo>
                  <a:pt x="1307032" y="3861268"/>
                  <a:pt x="1294544" y="3852809"/>
                  <a:pt x="1284270" y="3842535"/>
                </a:cubicBezTo>
                <a:cubicBezTo>
                  <a:pt x="1267146" y="3825411"/>
                  <a:pt x="1253048" y="3804597"/>
                  <a:pt x="1232899" y="3791164"/>
                </a:cubicBezTo>
                <a:cubicBezTo>
                  <a:pt x="1221150" y="3783331"/>
                  <a:pt x="1205501" y="3784315"/>
                  <a:pt x="1191802" y="3780890"/>
                </a:cubicBezTo>
                <a:cubicBezTo>
                  <a:pt x="1181528" y="3784315"/>
                  <a:pt x="1170666" y="3786321"/>
                  <a:pt x="1160980" y="3791164"/>
                </a:cubicBezTo>
                <a:cubicBezTo>
                  <a:pt x="1126241" y="3808534"/>
                  <a:pt x="1091203" y="3848398"/>
                  <a:pt x="1068512" y="3873358"/>
                </a:cubicBezTo>
                <a:cubicBezTo>
                  <a:pt x="1053761" y="3889584"/>
                  <a:pt x="1043919" y="3910288"/>
                  <a:pt x="1027416" y="3924728"/>
                </a:cubicBezTo>
                <a:cubicBezTo>
                  <a:pt x="1015890" y="3934814"/>
                  <a:pt x="1000018" y="3938427"/>
                  <a:pt x="986319" y="3945277"/>
                </a:cubicBezTo>
                <a:cubicBezTo>
                  <a:pt x="986319" y="3945277"/>
                  <a:pt x="944047" y="3934415"/>
                  <a:pt x="924674" y="3924728"/>
                </a:cubicBezTo>
                <a:cubicBezTo>
                  <a:pt x="909358" y="3917070"/>
                  <a:pt x="896578" y="3905050"/>
                  <a:pt x="883577" y="3893906"/>
                </a:cubicBezTo>
                <a:cubicBezTo>
                  <a:pt x="872545" y="3884450"/>
                  <a:pt x="863917" y="3872385"/>
                  <a:pt x="852755" y="3863083"/>
                </a:cubicBezTo>
                <a:cubicBezTo>
                  <a:pt x="843269" y="3855178"/>
                  <a:pt x="830664" y="3851266"/>
                  <a:pt x="821933" y="3842535"/>
                </a:cubicBezTo>
                <a:cubicBezTo>
                  <a:pt x="813202" y="3833804"/>
                  <a:pt x="809098" y="3821355"/>
                  <a:pt x="801384" y="3811713"/>
                </a:cubicBezTo>
                <a:cubicBezTo>
                  <a:pt x="769150" y="3771421"/>
                  <a:pt x="788403" y="3813865"/>
                  <a:pt x="770562" y="3760342"/>
                </a:cubicBezTo>
                <a:cubicBezTo>
                  <a:pt x="770562" y="3760342"/>
                  <a:pt x="740726" y="3735010"/>
                  <a:pt x="729465" y="3719245"/>
                </a:cubicBezTo>
                <a:cubicBezTo>
                  <a:pt x="723170" y="3710432"/>
                  <a:pt x="725956" y="3696880"/>
                  <a:pt x="719191" y="3688423"/>
                </a:cubicBezTo>
                <a:cubicBezTo>
                  <a:pt x="711477" y="3678781"/>
                  <a:pt x="698416" y="3675051"/>
                  <a:pt x="688368" y="3667874"/>
                </a:cubicBezTo>
                <a:cubicBezTo>
                  <a:pt x="674434" y="3657921"/>
                  <a:pt x="660971" y="3647326"/>
                  <a:pt x="647272" y="3637052"/>
                </a:cubicBezTo>
                <a:cubicBezTo>
                  <a:pt x="626418" y="3631839"/>
                  <a:pt x="595988" y="3625348"/>
                  <a:pt x="575353" y="3616504"/>
                </a:cubicBezTo>
                <a:cubicBezTo>
                  <a:pt x="561275" y="3610471"/>
                  <a:pt x="548252" y="3602175"/>
                  <a:pt x="534256" y="3595955"/>
                </a:cubicBezTo>
                <a:cubicBezTo>
                  <a:pt x="517403" y="3588465"/>
                  <a:pt x="495926" y="3588448"/>
                  <a:pt x="482885" y="3575407"/>
                </a:cubicBezTo>
                <a:cubicBezTo>
                  <a:pt x="472900" y="3565422"/>
                  <a:pt x="476036" y="3548009"/>
                  <a:pt x="472611" y="3534310"/>
                </a:cubicBezTo>
                <a:cubicBezTo>
                  <a:pt x="472611" y="3534310"/>
                  <a:pt x="431863" y="3519461"/>
                  <a:pt x="410966" y="3513762"/>
                </a:cubicBezTo>
                <a:cubicBezTo>
                  <a:pt x="394119" y="3509167"/>
                  <a:pt x="376536" y="3507723"/>
                  <a:pt x="359595" y="3503488"/>
                </a:cubicBezTo>
                <a:cubicBezTo>
                  <a:pt x="342816" y="3499293"/>
                  <a:pt x="285117" y="3476951"/>
                  <a:pt x="277402" y="3472665"/>
                </a:cubicBezTo>
                <a:cubicBezTo>
                  <a:pt x="262434" y="3464349"/>
                  <a:pt x="249461" y="3452805"/>
                  <a:pt x="236306" y="3441843"/>
                </a:cubicBezTo>
                <a:cubicBezTo>
                  <a:pt x="228864" y="3435642"/>
                  <a:pt x="220089" y="3429959"/>
                  <a:pt x="215757" y="3421295"/>
                </a:cubicBezTo>
                <a:cubicBezTo>
                  <a:pt x="209442" y="3408665"/>
                  <a:pt x="208908" y="3393897"/>
                  <a:pt x="205483" y="3380198"/>
                </a:cubicBezTo>
                <a:cubicBezTo>
                  <a:pt x="149340" y="3295984"/>
                  <a:pt x="240848" y="3425837"/>
                  <a:pt x="102742" y="3287731"/>
                </a:cubicBezTo>
                <a:cubicBezTo>
                  <a:pt x="95084" y="3280073"/>
                  <a:pt x="95892" y="3267182"/>
                  <a:pt x="92467" y="3256908"/>
                </a:cubicBezTo>
                <a:cubicBezTo>
                  <a:pt x="82193" y="3243209"/>
                  <a:pt x="69303" y="3231128"/>
                  <a:pt x="61645" y="3215812"/>
                </a:cubicBezTo>
                <a:cubicBezTo>
                  <a:pt x="55330" y="3203182"/>
                  <a:pt x="55250" y="3188292"/>
                  <a:pt x="51371" y="3174715"/>
                </a:cubicBezTo>
                <a:cubicBezTo>
                  <a:pt x="48396" y="3164302"/>
                  <a:pt x="42878" y="3154575"/>
                  <a:pt x="41097" y="3143892"/>
                </a:cubicBezTo>
                <a:cubicBezTo>
                  <a:pt x="30455" y="3080042"/>
                  <a:pt x="24054" y="2949910"/>
                  <a:pt x="20548" y="2897313"/>
                </a:cubicBezTo>
                <a:cubicBezTo>
                  <a:pt x="23973" y="2866490"/>
                  <a:pt x="30822" y="2835857"/>
                  <a:pt x="30822" y="2804845"/>
                </a:cubicBezTo>
                <a:cubicBezTo>
                  <a:pt x="30822" y="2776868"/>
                  <a:pt x="11690" y="2746032"/>
                  <a:pt x="0" y="2722652"/>
                </a:cubicBezTo>
                <a:cubicBezTo>
                  <a:pt x="0" y="2722652"/>
                  <a:pt x="12504" y="2681118"/>
                  <a:pt x="20548" y="2661007"/>
                </a:cubicBezTo>
                <a:cubicBezTo>
                  <a:pt x="36137" y="2622034"/>
                  <a:pt x="41052" y="2622038"/>
                  <a:pt x="61645" y="2589088"/>
                </a:cubicBezTo>
                <a:cubicBezTo>
                  <a:pt x="72229" y="2572154"/>
                  <a:pt x="83536" y="2555578"/>
                  <a:pt x="92467" y="2537717"/>
                </a:cubicBezTo>
                <a:cubicBezTo>
                  <a:pt x="116982" y="2488687"/>
                  <a:pt x="111731" y="2372063"/>
                  <a:pt x="113016" y="2352782"/>
                </a:cubicBezTo>
                <a:lnTo>
                  <a:pt x="102742" y="2321960"/>
                </a:lnTo>
                <a:cubicBezTo>
                  <a:pt x="97603" y="2306544"/>
                  <a:pt x="71920" y="2229503"/>
                  <a:pt x="71919" y="2229492"/>
                </a:cubicBezTo>
                <a:cubicBezTo>
                  <a:pt x="64376" y="2171661"/>
                  <a:pt x="61645" y="2113153"/>
                  <a:pt x="61645" y="2054832"/>
                </a:cubicBezTo>
                <a:cubicBezTo>
                  <a:pt x="61645" y="2040711"/>
                  <a:pt x="68856" y="2027519"/>
                  <a:pt x="71919" y="2013735"/>
                </a:cubicBezTo>
                <a:cubicBezTo>
                  <a:pt x="75707" y="1996688"/>
                  <a:pt x="78768" y="1979488"/>
                  <a:pt x="82193" y="1962364"/>
                </a:cubicBezTo>
                <a:cubicBezTo>
                  <a:pt x="60935" y="1930478"/>
                  <a:pt x="51371" y="1924607"/>
                  <a:pt x="51371" y="1880171"/>
                </a:cubicBezTo>
                <a:cubicBezTo>
                  <a:pt x="51371" y="1869341"/>
                  <a:pt x="58220" y="1859623"/>
                  <a:pt x="61645" y="1849349"/>
                </a:cubicBezTo>
                <a:cubicBezTo>
                  <a:pt x="71919" y="1835650"/>
                  <a:pt x="81505" y="1821407"/>
                  <a:pt x="92467" y="1808252"/>
                </a:cubicBezTo>
                <a:cubicBezTo>
                  <a:pt x="98668" y="1800811"/>
                  <a:pt x="108032" y="1796010"/>
                  <a:pt x="113016" y="1787704"/>
                </a:cubicBezTo>
                <a:cubicBezTo>
                  <a:pt x="118588" y="1778417"/>
                  <a:pt x="119865" y="1767155"/>
                  <a:pt x="123290" y="1756881"/>
                </a:cubicBezTo>
                <a:cubicBezTo>
                  <a:pt x="133564" y="1743182"/>
                  <a:pt x="143150" y="1728939"/>
                  <a:pt x="154112" y="1715785"/>
                </a:cubicBezTo>
                <a:cubicBezTo>
                  <a:pt x="171209" y="1695269"/>
                  <a:pt x="184818" y="1692125"/>
                  <a:pt x="195209" y="1664414"/>
                </a:cubicBezTo>
                <a:cubicBezTo>
                  <a:pt x="201341" y="1648063"/>
                  <a:pt x="202058" y="1630167"/>
                  <a:pt x="205483" y="1613043"/>
                </a:cubicBezTo>
                <a:cubicBezTo>
                  <a:pt x="191784" y="1609618"/>
                  <a:pt x="177963" y="1606648"/>
                  <a:pt x="164386" y="1602769"/>
                </a:cubicBezTo>
                <a:cubicBezTo>
                  <a:pt x="140977" y="1596081"/>
                  <a:pt x="126372" y="1594206"/>
                  <a:pt x="113016" y="1571946"/>
                </a:cubicBezTo>
                <a:cubicBezTo>
                  <a:pt x="107444" y="1562660"/>
                  <a:pt x="106167" y="1551398"/>
                  <a:pt x="102742" y="1541124"/>
                </a:cubicBezTo>
                <a:cubicBezTo>
                  <a:pt x="113337" y="1509339"/>
                  <a:pt x="123290" y="1484819"/>
                  <a:pt x="123290" y="1448656"/>
                </a:cubicBezTo>
                <a:cubicBezTo>
                  <a:pt x="123290" y="1437826"/>
                  <a:pt x="116441" y="1428108"/>
                  <a:pt x="113016" y="1417834"/>
                </a:cubicBezTo>
                <a:cubicBezTo>
                  <a:pt x="86320" y="1391139"/>
                  <a:pt x="75600" y="1388382"/>
                  <a:pt x="82193" y="1335641"/>
                </a:cubicBezTo>
                <a:cubicBezTo>
                  <a:pt x="83395" y="1326029"/>
                  <a:pt x="96691" y="1322656"/>
                  <a:pt x="102742" y="1315092"/>
                </a:cubicBezTo>
                <a:cubicBezTo>
                  <a:pt x="110456" y="1305450"/>
                  <a:pt x="116441" y="1294544"/>
                  <a:pt x="123290" y="1284270"/>
                </a:cubicBezTo>
                <a:cubicBezTo>
                  <a:pt x="133564" y="1280845"/>
                  <a:pt x="144709" y="1279369"/>
                  <a:pt x="154112" y="1273996"/>
                </a:cubicBezTo>
                <a:cubicBezTo>
                  <a:pt x="168980" y="1265500"/>
                  <a:pt x="181275" y="1253126"/>
                  <a:pt x="195209" y="1243173"/>
                </a:cubicBezTo>
                <a:cubicBezTo>
                  <a:pt x="259378" y="1197338"/>
                  <a:pt x="195724" y="1252932"/>
                  <a:pt x="287676" y="1160980"/>
                </a:cubicBezTo>
                <a:cubicBezTo>
                  <a:pt x="312124" y="1136532"/>
                  <a:pt x="317169" y="1009898"/>
                  <a:pt x="318499" y="996594"/>
                </a:cubicBezTo>
                <a:cubicBezTo>
                  <a:pt x="311650" y="986320"/>
                  <a:pt x="299981" y="977951"/>
                  <a:pt x="297951" y="965771"/>
                </a:cubicBezTo>
                <a:cubicBezTo>
                  <a:pt x="292722" y="934394"/>
                  <a:pt x="332637" y="916640"/>
                  <a:pt x="349321" y="904126"/>
                </a:cubicBezTo>
                <a:cubicBezTo>
                  <a:pt x="359595" y="900701"/>
                  <a:pt x="371687" y="900618"/>
                  <a:pt x="380144" y="893852"/>
                </a:cubicBezTo>
                <a:cubicBezTo>
                  <a:pt x="417297" y="864130"/>
                  <a:pt x="400829" y="807731"/>
                  <a:pt x="410966" y="770562"/>
                </a:cubicBezTo>
                <a:cubicBezTo>
                  <a:pt x="413515" y="761217"/>
                  <a:pt x="424665" y="756863"/>
                  <a:pt x="431515" y="750014"/>
                </a:cubicBezTo>
                <a:cubicBezTo>
                  <a:pt x="441789" y="746589"/>
                  <a:pt x="455572" y="748197"/>
                  <a:pt x="462337" y="739740"/>
                </a:cubicBezTo>
                <a:cubicBezTo>
                  <a:pt x="483585" y="713179"/>
                  <a:pt x="470674" y="692832"/>
                  <a:pt x="462337" y="667820"/>
                </a:cubicBezTo>
                <a:cubicBezTo>
                  <a:pt x="458876" y="662629"/>
                  <a:pt x="425438" y="618329"/>
                  <a:pt x="431515" y="606176"/>
                </a:cubicBezTo>
                <a:cubicBezTo>
                  <a:pt x="439173" y="590860"/>
                  <a:pt x="459813" y="586729"/>
                  <a:pt x="472611" y="575353"/>
                </a:cubicBezTo>
                <a:cubicBezTo>
                  <a:pt x="490711" y="559264"/>
                  <a:pt x="522270" y="542818"/>
                  <a:pt x="523982" y="523982"/>
                </a:cubicBezTo>
                <a:cubicBezTo>
                  <a:pt x="525694" y="505146"/>
                  <a:pt x="494502" y="526233"/>
                  <a:pt x="482885" y="462337"/>
                </a:cubicBezTo>
                <a:cubicBezTo>
                  <a:pt x="479159" y="441841"/>
                  <a:pt x="476696" y="421119"/>
                  <a:pt x="472611" y="400692"/>
                </a:cubicBezTo>
                <a:cubicBezTo>
                  <a:pt x="466419" y="369731"/>
                  <a:pt x="457882" y="339258"/>
                  <a:pt x="452063" y="308225"/>
                </a:cubicBezTo>
                <a:cubicBezTo>
                  <a:pt x="447600" y="284423"/>
                  <a:pt x="445214" y="260279"/>
                  <a:pt x="441789" y="236306"/>
                </a:cubicBezTo>
                <a:cubicBezTo>
                  <a:pt x="445214" y="226032"/>
                  <a:pt x="445298" y="213940"/>
                  <a:pt x="452063" y="205483"/>
                </a:cubicBezTo>
                <a:cubicBezTo>
                  <a:pt x="469801" y="183311"/>
                  <a:pt x="499305" y="180830"/>
                  <a:pt x="523982" y="174661"/>
                </a:cubicBezTo>
                <a:cubicBezTo>
                  <a:pt x="554804" y="171236"/>
                  <a:pt x="588217" y="177220"/>
                  <a:pt x="616449" y="164387"/>
                </a:cubicBezTo>
                <a:cubicBezTo>
                  <a:pt x="631603" y="157499"/>
                  <a:pt x="644079" y="94967"/>
                  <a:pt x="647272" y="82194"/>
                </a:cubicBezTo>
                <a:cubicBezTo>
                  <a:pt x="657546" y="75344"/>
                  <a:pt x="667623" y="68189"/>
                  <a:pt x="678094" y="61645"/>
                </a:cubicBezTo>
                <a:cubicBezTo>
                  <a:pt x="695028" y="51061"/>
                  <a:pt x="713215" y="42430"/>
                  <a:pt x="729465" y="30823"/>
                </a:cubicBezTo>
                <a:cubicBezTo>
                  <a:pt x="737347" y="25193"/>
                  <a:pt x="741110" y="14090"/>
                  <a:pt x="750013" y="10274"/>
                </a:cubicBezTo>
                <a:cubicBezTo>
                  <a:pt x="766064" y="3395"/>
                  <a:pt x="784260" y="3425"/>
                  <a:pt x="801384" y="0"/>
                </a:cubicBezTo>
                <a:close/>
              </a:path>
            </a:pathLst>
          </a:custGeom>
          <a:effectLst>
            <a:softEdge rad="127000"/>
          </a:effectLst>
        </p:spPr>
      </p:pic>
      <p:sp>
        <p:nvSpPr>
          <p:cNvPr id="8" name="文本框 7"/>
          <p:cNvSpPr txBox="1"/>
          <p:nvPr/>
        </p:nvSpPr>
        <p:spPr>
          <a:xfrm>
            <a:off x="4643775" y="1972315"/>
            <a:ext cx="3992880" cy="1198880"/>
          </a:xfrm>
          <a:prstGeom prst="rect">
            <a:avLst/>
          </a:prstGeom>
          <a:noFill/>
        </p:spPr>
        <p:txBody>
          <a:bodyPr wrap="none" rtlCol="0">
            <a:spAutoFit/>
          </a:bodyPr>
          <a:lstStyle/>
          <a:p>
            <a:pPr algn="ctr" fontAlgn="auto">
              <a:lnSpc>
                <a:spcPct val="120000"/>
              </a:lnSpc>
            </a:pPr>
            <a:r>
              <a:rPr lang="zh-CN" altLang="en-US" sz="6000" b="1" dirty="0" smtClean="0">
                <a:solidFill>
                  <a:srgbClr val="00B0F0"/>
                </a:solidFill>
                <a:latin typeface="微软雅黑" panose="020B0503020204020204" charset="-122"/>
                <a:ea typeface="微软雅黑" panose="020B0503020204020204" charset="-122"/>
              </a:rPr>
              <a:t>谢谢大家！</a:t>
            </a:r>
            <a:endParaRPr lang="zh-CN" altLang="en-US" sz="6000" b="1" dirty="0" smtClean="0">
              <a:solidFill>
                <a:srgbClr val="00B0F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11175" y="214536"/>
            <a:ext cx="1540545" cy="477054"/>
            <a:chOff x="511175" y="214536"/>
            <a:chExt cx="1540545" cy="477054"/>
          </a:xfrm>
        </p:grpSpPr>
        <p:grpSp>
          <p:nvGrpSpPr>
            <p:cNvPr id="4" name="组合 3"/>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 name="文本框 4"/>
            <p:cNvSpPr txBox="1"/>
            <p:nvPr/>
          </p:nvSpPr>
          <p:spPr>
            <a:xfrm>
              <a:off x="899592" y="214536"/>
              <a:ext cx="1152128" cy="477054"/>
            </a:xfrm>
            <a:prstGeom prst="rect">
              <a:avLst/>
            </a:prstGeom>
            <a:noFill/>
          </p:spPr>
          <p:txBody>
            <a:bodyPr wrap="square" rtlCol="0" anchor="t">
              <a:spAutoFit/>
            </a:bodyPr>
            <a:lstStyle/>
            <a:p>
              <a:pPr algn="l"/>
              <a:r>
                <a:rPr lang="zh-CN" altLang="zh-CN" sz="2500" b="1" dirty="0">
                  <a:solidFill>
                    <a:srgbClr val="224184"/>
                  </a:solidFill>
                  <a:latin typeface="微软雅黑" panose="020B0503020204020204" charset="-122"/>
                  <a:ea typeface="微软雅黑" panose="020B0503020204020204" charset="-122"/>
                  <a:sym typeface="+mn-ea"/>
                </a:rPr>
                <a:t>前言</a:t>
              </a:r>
              <a:endParaRPr lang="zh-CN" altLang="zh-CN" sz="2500" b="1" dirty="0">
                <a:solidFill>
                  <a:srgbClr val="224184"/>
                </a:solidFill>
                <a:latin typeface="微软雅黑" panose="020B0503020204020204" charset="-122"/>
                <a:ea typeface="微软雅黑" panose="020B0503020204020204" charset="-122"/>
                <a:sym typeface="+mn-ea"/>
              </a:endParaRPr>
            </a:p>
          </p:txBody>
        </p:sp>
      </p:grpSp>
      <p:sp>
        <p:nvSpPr>
          <p:cNvPr id="14" name="矩形 13"/>
          <p:cNvSpPr/>
          <p:nvPr/>
        </p:nvSpPr>
        <p:spPr>
          <a:xfrm>
            <a:off x="899795" y="1283335"/>
            <a:ext cx="7230110" cy="2284095"/>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ctr" defTabSz="342900">
              <a:lnSpc>
                <a:spcPct val="200000"/>
              </a:lnSpc>
              <a:defRPr/>
            </a:pPr>
            <a:r>
              <a:rPr lang="zh-CN" altLang="en-US" sz="2400" b="1" kern="0" dirty="0">
                <a:solidFill>
                  <a:srgbClr val="5F5F5F"/>
                </a:solidFill>
                <a:latin typeface="微软雅黑" panose="020B0503020204020204" charset="-122"/>
                <a:ea typeface="微软雅黑" panose="020B0503020204020204" charset="-122"/>
              </a:rPr>
              <a:t>近年来,全球范围内有关</a:t>
            </a:r>
            <a:endParaRPr lang="zh-CN" altLang="en-US" sz="2400" b="1" kern="0" dirty="0">
              <a:solidFill>
                <a:srgbClr val="5F5F5F"/>
              </a:solidFill>
              <a:latin typeface="微软雅黑" panose="020B0503020204020204" charset="-122"/>
              <a:ea typeface="微软雅黑" panose="020B0503020204020204" charset="-122"/>
            </a:endParaRPr>
          </a:p>
          <a:p>
            <a:pPr algn="ctr" defTabSz="342900">
              <a:lnSpc>
                <a:spcPct val="200000"/>
              </a:lnSpc>
              <a:defRPr/>
            </a:pPr>
            <a:r>
              <a:rPr lang="zh-CN" altLang="en-US" sz="2400" b="1" kern="0" dirty="0">
                <a:solidFill>
                  <a:srgbClr val="5F5F5F"/>
                </a:solidFill>
                <a:latin typeface="微软雅黑" panose="020B0503020204020204" charset="-122"/>
                <a:ea typeface="微软雅黑" panose="020B0503020204020204" charset="-122"/>
              </a:rPr>
              <a:t>自然灾害的新闻报道屡见不鲜。</a:t>
            </a:r>
            <a:endParaRPr lang="zh-CN" altLang="en-US" sz="2400" b="1" kern="0" dirty="0">
              <a:solidFill>
                <a:srgbClr val="5F5F5F"/>
              </a:solidFill>
              <a:latin typeface="微软雅黑" panose="020B0503020204020204" charset="-122"/>
              <a:ea typeface="微软雅黑" panose="020B0503020204020204" charset="-122"/>
            </a:endParaRPr>
          </a:p>
          <a:p>
            <a:pPr algn="ctr" defTabSz="342900">
              <a:lnSpc>
                <a:spcPct val="200000"/>
              </a:lnSpc>
              <a:defRPr/>
            </a:pPr>
            <a:r>
              <a:rPr lang="zh-CN" altLang="en-US" sz="2400" b="1" kern="0" dirty="0">
                <a:solidFill>
                  <a:srgbClr val="5F5F5F"/>
                </a:solidFill>
                <a:latin typeface="微软雅黑" panose="020B0503020204020204" charset="-122"/>
                <a:ea typeface="微软雅黑" panose="020B0503020204020204" charset="-122"/>
              </a:rPr>
              <a:t>面对自然灾害人类显得特别的渺小！</a:t>
            </a:r>
            <a:endParaRPr lang="zh-CN" altLang="en-US" sz="2400" b="1" kern="0" dirty="0">
              <a:solidFill>
                <a:srgbClr val="5F5F5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11175" y="214536"/>
            <a:ext cx="1540545" cy="477054"/>
            <a:chOff x="511175" y="214536"/>
            <a:chExt cx="1540545" cy="477054"/>
          </a:xfrm>
        </p:grpSpPr>
        <p:grpSp>
          <p:nvGrpSpPr>
            <p:cNvPr id="4" name="组合 3"/>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 name="文本框 4"/>
            <p:cNvSpPr txBox="1"/>
            <p:nvPr/>
          </p:nvSpPr>
          <p:spPr>
            <a:xfrm>
              <a:off x="899592" y="214536"/>
              <a:ext cx="1152128" cy="477054"/>
            </a:xfrm>
            <a:prstGeom prst="rect">
              <a:avLst/>
            </a:prstGeom>
            <a:noFill/>
          </p:spPr>
          <p:txBody>
            <a:bodyPr wrap="square" rtlCol="0" anchor="t">
              <a:spAutoFit/>
            </a:bodyPr>
            <a:lstStyle/>
            <a:p>
              <a:pPr algn="l"/>
              <a:r>
                <a:rPr lang="zh-CN" altLang="zh-CN" sz="2500" b="1" dirty="0">
                  <a:solidFill>
                    <a:srgbClr val="224184"/>
                  </a:solidFill>
                  <a:latin typeface="微软雅黑" panose="020B0503020204020204" charset="-122"/>
                  <a:ea typeface="微软雅黑" panose="020B0503020204020204" charset="-122"/>
                  <a:sym typeface="+mn-ea"/>
                </a:rPr>
                <a:t>前言</a:t>
              </a:r>
              <a:endParaRPr lang="zh-CN" altLang="zh-CN" sz="2500" b="1" dirty="0">
                <a:solidFill>
                  <a:srgbClr val="224184"/>
                </a:solidFill>
                <a:latin typeface="微软雅黑" panose="020B0503020204020204" charset="-122"/>
                <a:ea typeface="微软雅黑" panose="020B0503020204020204" charset="-122"/>
                <a:sym typeface="+mn-ea"/>
              </a:endParaRPr>
            </a:p>
          </p:txBody>
        </p:sp>
      </p:grpSp>
      <p:sp>
        <p:nvSpPr>
          <p:cNvPr id="14" name="矩形 13"/>
          <p:cNvSpPr/>
          <p:nvPr/>
        </p:nvSpPr>
        <p:spPr>
          <a:xfrm>
            <a:off x="695325" y="4331970"/>
            <a:ext cx="7894955" cy="437515"/>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ctr" defTabSz="342900">
              <a:lnSpc>
                <a:spcPct val="200000"/>
              </a:lnSpc>
              <a:defRPr/>
            </a:pPr>
            <a:r>
              <a:rPr lang="zh-CN" altLang="en-US" sz="1200" b="1" kern="0" dirty="0">
                <a:solidFill>
                  <a:schemeClr val="tx1"/>
                </a:solidFill>
                <a:latin typeface="微软雅黑" panose="020B0503020204020204" charset="-122"/>
                <a:ea typeface="微软雅黑" panose="020B0503020204020204" charset="-122"/>
              </a:rPr>
              <a:t>2016年5月加拿大阿尔伯塔省麦克默里堡(Fort McMurray)附近的森林大火以及旁边的某石油加工厂。</a:t>
            </a:r>
            <a:endParaRPr lang="zh-CN" altLang="en-US" sz="1200" b="1" kern="0" dirty="0">
              <a:solidFill>
                <a:schemeClr val="tx1"/>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1"/>
          <a:stretch>
            <a:fillRect/>
          </a:stretch>
        </p:blipFill>
        <p:spPr>
          <a:xfrm>
            <a:off x="426085" y="841375"/>
            <a:ext cx="3843655" cy="3141980"/>
          </a:xfrm>
          <a:prstGeom prst="rect">
            <a:avLst/>
          </a:prstGeom>
        </p:spPr>
      </p:pic>
      <p:pic>
        <p:nvPicPr>
          <p:cNvPr id="9" name="图片 8"/>
          <p:cNvPicPr>
            <a:picLocks noChangeAspect="1"/>
          </p:cNvPicPr>
          <p:nvPr/>
        </p:nvPicPr>
        <p:blipFill>
          <a:blip r:embed="rId2"/>
          <a:stretch>
            <a:fillRect/>
          </a:stretch>
        </p:blipFill>
        <p:spPr>
          <a:xfrm>
            <a:off x="4780280" y="869315"/>
            <a:ext cx="4083050" cy="31146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11175" y="214536"/>
            <a:ext cx="1540545" cy="477054"/>
            <a:chOff x="511175" y="214536"/>
            <a:chExt cx="1540545" cy="477054"/>
          </a:xfrm>
        </p:grpSpPr>
        <p:grpSp>
          <p:nvGrpSpPr>
            <p:cNvPr id="4" name="组合 3"/>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 name="文本框 4"/>
            <p:cNvSpPr txBox="1"/>
            <p:nvPr/>
          </p:nvSpPr>
          <p:spPr>
            <a:xfrm>
              <a:off x="899592" y="214536"/>
              <a:ext cx="1152128" cy="477054"/>
            </a:xfrm>
            <a:prstGeom prst="rect">
              <a:avLst/>
            </a:prstGeom>
            <a:noFill/>
          </p:spPr>
          <p:txBody>
            <a:bodyPr wrap="square" rtlCol="0" anchor="t">
              <a:spAutoFit/>
            </a:bodyPr>
            <a:lstStyle/>
            <a:p>
              <a:pPr algn="l"/>
              <a:r>
                <a:rPr lang="zh-CN" altLang="zh-CN" sz="2500" b="1" dirty="0">
                  <a:solidFill>
                    <a:srgbClr val="224184"/>
                  </a:solidFill>
                  <a:latin typeface="微软雅黑" panose="020B0503020204020204" charset="-122"/>
                  <a:ea typeface="微软雅黑" panose="020B0503020204020204" charset="-122"/>
                  <a:sym typeface="+mn-ea"/>
                </a:rPr>
                <a:t>前言</a:t>
              </a:r>
              <a:endParaRPr lang="zh-CN" altLang="zh-CN" sz="2500" b="1" dirty="0">
                <a:solidFill>
                  <a:srgbClr val="224184"/>
                </a:solidFill>
                <a:latin typeface="微软雅黑" panose="020B0503020204020204" charset="-122"/>
                <a:ea typeface="微软雅黑" panose="020B0503020204020204" charset="-122"/>
                <a:sym typeface="+mn-ea"/>
              </a:endParaRPr>
            </a:p>
          </p:txBody>
        </p:sp>
      </p:grpSp>
      <p:sp>
        <p:nvSpPr>
          <p:cNvPr id="14" name="矩形 13"/>
          <p:cNvSpPr/>
          <p:nvPr/>
        </p:nvSpPr>
        <p:spPr>
          <a:xfrm>
            <a:off x="695325" y="3764280"/>
            <a:ext cx="8007985" cy="807085"/>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l" defTabSz="342900">
              <a:lnSpc>
                <a:spcPct val="200000"/>
              </a:lnSpc>
              <a:defRPr/>
            </a:pPr>
            <a:r>
              <a:rPr lang="zh-CN" altLang="en-US" sz="1200" b="1" kern="0" dirty="0">
                <a:solidFill>
                  <a:schemeClr val="tx1"/>
                </a:solidFill>
                <a:latin typeface="微软雅黑" panose="020B0503020204020204" charset="-122"/>
                <a:ea typeface="微软雅黑" panose="020B0503020204020204" charset="-122"/>
              </a:rPr>
              <a:t>2017年8月,几乎达到最高强度的“哈维”飓风抵近美国德克萨斯州海岸，飓风带来的降雨,造成德克萨斯州休斯顿洪水泛滥，某工厂因电力供应受“哈维”飓风影响而中断,拖车的制冷系统不能工作,致使其装载的有机过氧化物发生爆炸。</a:t>
            </a:r>
            <a:endParaRPr lang="zh-CN" altLang="en-US" sz="1200" b="1" kern="0" dirty="0">
              <a:solidFill>
                <a:schemeClr val="tx1"/>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193040" y="1228090"/>
            <a:ext cx="2413000" cy="2227580"/>
          </a:xfrm>
          <a:prstGeom prst="rect">
            <a:avLst/>
          </a:prstGeom>
        </p:spPr>
      </p:pic>
      <p:pic>
        <p:nvPicPr>
          <p:cNvPr id="10" name="图片 9"/>
          <p:cNvPicPr>
            <a:picLocks noChangeAspect="1"/>
          </p:cNvPicPr>
          <p:nvPr/>
        </p:nvPicPr>
        <p:blipFill>
          <a:blip r:embed="rId2"/>
          <a:stretch>
            <a:fillRect/>
          </a:stretch>
        </p:blipFill>
        <p:spPr>
          <a:xfrm>
            <a:off x="2717165" y="1228725"/>
            <a:ext cx="3317240" cy="2231390"/>
          </a:xfrm>
          <a:prstGeom prst="rect">
            <a:avLst/>
          </a:prstGeom>
        </p:spPr>
      </p:pic>
      <p:pic>
        <p:nvPicPr>
          <p:cNvPr id="11" name="图片 10"/>
          <p:cNvPicPr>
            <a:picLocks noChangeAspect="1"/>
          </p:cNvPicPr>
          <p:nvPr/>
        </p:nvPicPr>
        <p:blipFill>
          <a:blip r:embed="rId3"/>
          <a:stretch>
            <a:fillRect/>
          </a:stretch>
        </p:blipFill>
        <p:spPr>
          <a:xfrm>
            <a:off x="6090285" y="1181735"/>
            <a:ext cx="2790190" cy="22510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11175" y="214536"/>
            <a:ext cx="1540545" cy="477054"/>
            <a:chOff x="511175" y="214536"/>
            <a:chExt cx="1540545" cy="477054"/>
          </a:xfrm>
        </p:grpSpPr>
        <p:grpSp>
          <p:nvGrpSpPr>
            <p:cNvPr id="4" name="组合 3"/>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 name="文本框 4"/>
            <p:cNvSpPr txBox="1"/>
            <p:nvPr/>
          </p:nvSpPr>
          <p:spPr>
            <a:xfrm>
              <a:off x="899592" y="214536"/>
              <a:ext cx="1152128" cy="477054"/>
            </a:xfrm>
            <a:prstGeom prst="rect">
              <a:avLst/>
            </a:prstGeom>
            <a:noFill/>
          </p:spPr>
          <p:txBody>
            <a:bodyPr wrap="square" rtlCol="0" anchor="t">
              <a:spAutoFit/>
            </a:bodyPr>
            <a:lstStyle/>
            <a:p>
              <a:pPr algn="l"/>
              <a:r>
                <a:rPr lang="zh-CN" altLang="zh-CN" sz="2500" b="1" dirty="0">
                  <a:solidFill>
                    <a:srgbClr val="224184"/>
                  </a:solidFill>
                  <a:latin typeface="微软雅黑" panose="020B0503020204020204" charset="-122"/>
                  <a:ea typeface="微软雅黑" panose="020B0503020204020204" charset="-122"/>
                  <a:sym typeface="+mn-ea"/>
                </a:rPr>
                <a:t>前言</a:t>
              </a:r>
              <a:endParaRPr lang="zh-CN" altLang="zh-CN" sz="2500" b="1" dirty="0">
                <a:solidFill>
                  <a:srgbClr val="224184"/>
                </a:solidFill>
                <a:latin typeface="微软雅黑" panose="020B0503020204020204" charset="-122"/>
                <a:ea typeface="微软雅黑" panose="020B0503020204020204" charset="-122"/>
                <a:sym typeface="+mn-ea"/>
              </a:endParaRPr>
            </a:p>
          </p:txBody>
        </p:sp>
      </p:grpSp>
      <p:sp>
        <p:nvSpPr>
          <p:cNvPr id="14" name="矩形 13"/>
          <p:cNvSpPr/>
          <p:nvPr/>
        </p:nvSpPr>
        <p:spPr>
          <a:xfrm>
            <a:off x="759460" y="4033520"/>
            <a:ext cx="8007985" cy="807085"/>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ctr" defTabSz="342900">
              <a:lnSpc>
                <a:spcPct val="200000"/>
              </a:lnSpc>
              <a:defRPr/>
            </a:pPr>
            <a:r>
              <a:rPr lang="zh-CN" altLang="en-US" sz="1200" b="1" kern="0" dirty="0">
                <a:solidFill>
                  <a:schemeClr val="tx1"/>
                </a:solidFill>
                <a:latin typeface="微软雅黑" panose="020B0503020204020204" charset="-122"/>
                <a:ea typeface="微软雅黑" panose="020B0503020204020204" charset="-122"/>
              </a:rPr>
              <a:t>2011年3月, 日本福岛第一核电站因大地震和随后发生的海啸而电力中断, </a:t>
            </a:r>
            <a:endParaRPr lang="zh-CN" altLang="en-US" sz="1200" b="1" kern="0" dirty="0">
              <a:solidFill>
                <a:schemeClr val="tx1"/>
              </a:solidFill>
              <a:latin typeface="微软雅黑" panose="020B0503020204020204" charset="-122"/>
              <a:ea typeface="微软雅黑" panose="020B0503020204020204" charset="-122"/>
            </a:endParaRPr>
          </a:p>
          <a:p>
            <a:pPr algn="ctr" defTabSz="342900">
              <a:lnSpc>
                <a:spcPct val="200000"/>
              </a:lnSpc>
              <a:defRPr/>
            </a:pPr>
            <a:r>
              <a:rPr lang="zh-CN" altLang="en-US" sz="1200" b="1" kern="0" dirty="0">
                <a:solidFill>
                  <a:schemeClr val="tx1"/>
                </a:solidFill>
                <a:latin typeface="微软雅黑" panose="020B0503020204020204" charset="-122"/>
                <a:ea typeface="微软雅黑" panose="020B0503020204020204" charset="-122"/>
              </a:rPr>
              <a:t>由于冷却不足造成了3个核反应堆熔毁、氢氧混合爆炸以及放射性物质泄漏。</a:t>
            </a:r>
            <a:endParaRPr lang="zh-CN" altLang="en-US" sz="1200" b="1" kern="0" dirty="0">
              <a:solidFill>
                <a:schemeClr val="tx1"/>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1"/>
          <a:srcRect b="13634"/>
          <a:stretch>
            <a:fillRect/>
          </a:stretch>
        </p:blipFill>
        <p:spPr>
          <a:xfrm>
            <a:off x="1973580" y="861695"/>
            <a:ext cx="5295900" cy="273939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11175" y="214536"/>
            <a:ext cx="1540545" cy="477054"/>
            <a:chOff x="511175" y="214536"/>
            <a:chExt cx="1540545" cy="477054"/>
          </a:xfrm>
        </p:grpSpPr>
        <p:grpSp>
          <p:nvGrpSpPr>
            <p:cNvPr id="4" name="组合 3"/>
            <p:cNvGrpSpPr/>
            <p:nvPr/>
          </p:nvGrpSpPr>
          <p:grpSpPr>
            <a:xfrm>
              <a:off x="511175" y="349027"/>
              <a:ext cx="432048" cy="248196"/>
              <a:chOff x="251520" y="267147"/>
              <a:chExt cx="501392" cy="288032"/>
            </a:xfrm>
            <a:solidFill>
              <a:srgbClr val="224184"/>
            </a:solidFill>
          </p:grpSpPr>
          <p:sp>
            <p:nvSpPr>
              <p:cNvPr id="6" name="燕尾形 5"/>
              <p:cNvSpPr/>
              <p:nvPr/>
            </p:nvSpPr>
            <p:spPr>
              <a:xfrm>
                <a:off x="25152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64880" y="267147"/>
                <a:ext cx="288032" cy="28803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 name="文本框 4"/>
            <p:cNvSpPr txBox="1"/>
            <p:nvPr/>
          </p:nvSpPr>
          <p:spPr>
            <a:xfrm>
              <a:off x="899592" y="214536"/>
              <a:ext cx="1152128" cy="477054"/>
            </a:xfrm>
            <a:prstGeom prst="rect">
              <a:avLst/>
            </a:prstGeom>
            <a:noFill/>
          </p:spPr>
          <p:txBody>
            <a:bodyPr wrap="square" rtlCol="0" anchor="t">
              <a:spAutoFit/>
            </a:bodyPr>
            <a:lstStyle/>
            <a:p>
              <a:pPr algn="l"/>
              <a:r>
                <a:rPr lang="zh-CN" altLang="zh-CN" sz="2500" b="1" dirty="0">
                  <a:solidFill>
                    <a:srgbClr val="224184"/>
                  </a:solidFill>
                  <a:latin typeface="微软雅黑" panose="020B0503020204020204" charset="-122"/>
                  <a:ea typeface="微软雅黑" panose="020B0503020204020204" charset="-122"/>
                  <a:sym typeface="+mn-ea"/>
                </a:rPr>
                <a:t>前言</a:t>
              </a:r>
              <a:endParaRPr lang="zh-CN" altLang="zh-CN" sz="2500" b="1" dirty="0">
                <a:solidFill>
                  <a:srgbClr val="224184"/>
                </a:solidFill>
                <a:latin typeface="微软雅黑" panose="020B0503020204020204" charset="-122"/>
                <a:ea typeface="微软雅黑" panose="020B0503020204020204" charset="-122"/>
                <a:sym typeface="+mn-ea"/>
              </a:endParaRPr>
            </a:p>
          </p:txBody>
        </p:sp>
      </p:grpSp>
      <p:sp>
        <p:nvSpPr>
          <p:cNvPr id="14" name="矩形 13"/>
          <p:cNvSpPr/>
          <p:nvPr/>
        </p:nvSpPr>
        <p:spPr>
          <a:xfrm>
            <a:off x="759460" y="1679575"/>
            <a:ext cx="7230110" cy="2062480"/>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ctr" defTabSz="342900">
              <a:lnSpc>
                <a:spcPct val="120000"/>
              </a:lnSpc>
              <a:defRPr/>
            </a:pPr>
            <a:r>
              <a:rPr lang="zh-CN" altLang="en-US" sz="5400" b="1" kern="0" dirty="0">
                <a:solidFill>
                  <a:srgbClr val="C00000"/>
                </a:solidFill>
                <a:latin typeface="微软雅黑" panose="020B0503020204020204" charset="-122"/>
                <a:ea typeface="微软雅黑" panose="020B0503020204020204" charset="-122"/>
              </a:rPr>
              <a:t>安全生产警钟长鸣</a:t>
            </a:r>
            <a:endParaRPr lang="zh-CN" altLang="en-US" sz="5400" b="1" kern="0" dirty="0">
              <a:solidFill>
                <a:srgbClr val="C00000"/>
              </a:solidFill>
              <a:latin typeface="微软雅黑" panose="020B0503020204020204" charset="-122"/>
              <a:ea typeface="微软雅黑" panose="020B0503020204020204" charset="-122"/>
            </a:endParaRPr>
          </a:p>
          <a:p>
            <a:pPr algn="ctr" defTabSz="342900">
              <a:lnSpc>
                <a:spcPct val="120000"/>
              </a:lnSpc>
              <a:defRPr/>
            </a:pPr>
            <a:r>
              <a:rPr lang="zh-CN" altLang="en-US" sz="5400" b="1" kern="0" dirty="0">
                <a:solidFill>
                  <a:srgbClr val="C00000"/>
                </a:solidFill>
                <a:latin typeface="微软雅黑" panose="020B0503020204020204" charset="-122"/>
                <a:ea typeface="微软雅黑" panose="020B0503020204020204" charset="-122"/>
              </a:rPr>
              <a:t>防灾减灾刻不容缓</a:t>
            </a:r>
            <a:endParaRPr lang="zh-CN" altLang="en-US" sz="5400" b="1" kern="0" dirty="0">
              <a:solidFill>
                <a:srgbClr val="C0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MODEL_TYPE" val="cover"/>
</p:tagLst>
</file>

<file path=ppt/tags/tag64.xml><?xml version="1.0" encoding="utf-8"?>
<p:tagLst xmlns:p="http://schemas.openxmlformats.org/presentationml/2006/main">
  <p:tag name="ISPRING_PRESENTATION_TITLE" val="幻灯片 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免费资料关注公众号:安全生产管理">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免费资料关注 公众号:安全生产管理">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6796</Words>
  <PresentationFormat>全屏显示(16:9)</PresentationFormat>
  <Paragraphs>396</Paragraphs>
  <Slides>42</Slides>
  <Notes>16</Notes>
  <HiddenSlides>0</HiddenSlides>
  <MMClips>1</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42</vt:i4>
      </vt:variant>
    </vt:vector>
  </HeadingPairs>
  <TitlesOfParts>
    <vt:vector size="56" baseType="lpstr">
      <vt:lpstr>Arial</vt:lpstr>
      <vt:lpstr>宋体</vt:lpstr>
      <vt:lpstr>Wingdings</vt:lpstr>
      <vt:lpstr>Wingdings</vt:lpstr>
      <vt:lpstr>微软雅黑</vt:lpstr>
      <vt:lpstr>Calibri</vt:lpstr>
      <vt:lpstr>等线</vt:lpstr>
      <vt:lpstr>Arial Unicode MS</vt:lpstr>
      <vt:lpstr>黑体</vt:lpstr>
      <vt:lpstr>华文隶书</vt:lpstr>
      <vt:lpstr>Wingdings 2</vt:lpstr>
      <vt:lpstr>仿宋</vt:lpstr>
      <vt:lpstr>免费资料关注公众号:安全生产管理</vt:lpstr>
      <vt:lpstr>免费资料关注 公众号:安全生产管理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2017-08-10T22:55:00Z</dcterms:created>
  <dcterms:modified xsi:type="dcterms:W3CDTF">2022-05-04T10:24:02Z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2052-11.1.0.11294</vt:lpwstr>
  </property>
  <property fmtid="{D5CDD505-2E9C-101B-9397-08002B2CF9AE}" pid="3" name="ICV">
    <vt:lpwstr>E8B9121C8D154EEA9861746293975140</vt:lpwstr>
  </property>
</Properties>
</file>